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1.bin" ContentType="audio/unknown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2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16327-1D11-5742-B2FD-817FE1846141}" type="datetimeFigureOut">
              <a:rPr lang="en-US" smtClean="0"/>
              <a:t>4/28/17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49F39-A3F2-9840-8E39-2C4AA0ACB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31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38FFF-3130-1140-8E60-64CA21BA52E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5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705D-58BC-ED46-B02B-B26619ED98CC}" type="datetimeFigureOut">
              <a:rPr lang="en-US" smtClean="0"/>
              <a:t>4/28/17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2041E-92D4-3C48-BCCB-F08E0645C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118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705D-58BC-ED46-B02B-B26619ED98CC}" type="datetimeFigureOut">
              <a:rPr lang="en-US" smtClean="0"/>
              <a:t>4/28/17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2041E-92D4-3C48-BCCB-F08E0645C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75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705D-58BC-ED46-B02B-B26619ED98CC}" type="datetimeFigureOut">
              <a:rPr lang="en-US" smtClean="0"/>
              <a:t>4/28/17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2041E-92D4-3C48-BCCB-F08E0645C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1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705D-58BC-ED46-B02B-B26619ED98CC}" type="datetimeFigureOut">
              <a:rPr lang="en-US" smtClean="0"/>
              <a:t>4/28/17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2041E-92D4-3C48-BCCB-F08E0645C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42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705D-58BC-ED46-B02B-B26619ED98CC}" type="datetimeFigureOut">
              <a:rPr lang="en-US" smtClean="0"/>
              <a:t>4/28/17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2041E-92D4-3C48-BCCB-F08E0645C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13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705D-58BC-ED46-B02B-B26619ED98CC}" type="datetimeFigureOut">
              <a:rPr lang="en-US" smtClean="0"/>
              <a:t>4/28/17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2041E-92D4-3C48-BCCB-F08E0645C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5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705D-58BC-ED46-B02B-B26619ED98CC}" type="datetimeFigureOut">
              <a:rPr lang="en-US" smtClean="0"/>
              <a:t>4/28/17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2041E-92D4-3C48-BCCB-F08E0645C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4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705D-58BC-ED46-B02B-B26619ED98CC}" type="datetimeFigureOut">
              <a:rPr lang="en-US" smtClean="0"/>
              <a:t>4/28/17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2041E-92D4-3C48-BCCB-F08E0645C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2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705D-58BC-ED46-B02B-B26619ED98CC}" type="datetimeFigureOut">
              <a:rPr lang="en-US" smtClean="0"/>
              <a:t>4/28/17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2041E-92D4-3C48-BCCB-F08E0645C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0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705D-58BC-ED46-B02B-B26619ED98CC}" type="datetimeFigureOut">
              <a:rPr lang="en-US" smtClean="0"/>
              <a:t>4/28/17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2041E-92D4-3C48-BCCB-F08E0645C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40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705D-58BC-ED46-B02B-B26619ED98CC}" type="datetimeFigureOut">
              <a:rPr lang="en-US" smtClean="0"/>
              <a:t>4/28/17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2041E-92D4-3C48-BCCB-F08E0645C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5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705D-58BC-ED46-B02B-B26619ED98CC}" type="datetimeFigureOut">
              <a:rPr lang="en-US" smtClean="0"/>
              <a:t>4/28/17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2041E-92D4-3C48-BCCB-F08E0645C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19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0.xml"/><Relationship Id="rId20" Type="http://schemas.openxmlformats.org/officeDocument/2006/relationships/slide" Target="slide7.xml"/><Relationship Id="rId21" Type="http://schemas.openxmlformats.org/officeDocument/2006/relationships/slide" Target="slide12.xml"/><Relationship Id="rId22" Type="http://schemas.openxmlformats.org/officeDocument/2006/relationships/slide" Target="slide17.xml"/><Relationship Id="rId23" Type="http://schemas.openxmlformats.org/officeDocument/2006/relationships/slide" Target="slide22.xml"/><Relationship Id="rId24" Type="http://schemas.openxmlformats.org/officeDocument/2006/relationships/slide" Target="slide27.xml"/><Relationship Id="rId25" Type="http://schemas.openxmlformats.org/officeDocument/2006/relationships/slide" Target="slide32.xml"/><Relationship Id="rId26" Type="http://schemas.openxmlformats.org/officeDocument/2006/relationships/slide" Target="slide8.xml"/><Relationship Id="rId27" Type="http://schemas.openxmlformats.org/officeDocument/2006/relationships/slide" Target="slide13.xml"/><Relationship Id="rId28" Type="http://schemas.openxmlformats.org/officeDocument/2006/relationships/slide" Target="slide18.xml"/><Relationship Id="rId29" Type="http://schemas.openxmlformats.org/officeDocument/2006/relationships/slide" Target="slide23.xml"/><Relationship Id="rId30" Type="http://schemas.openxmlformats.org/officeDocument/2006/relationships/slide" Target="slide28.xml"/><Relationship Id="rId31" Type="http://schemas.openxmlformats.org/officeDocument/2006/relationships/slide" Target="slide33.xml"/><Relationship Id="rId32" Type="http://schemas.openxmlformats.org/officeDocument/2006/relationships/slide" Target="slide34.xml"/><Relationship Id="rId10" Type="http://schemas.openxmlformats.org/officeDocument/2006/relationships/slide" Target="slide15.xml"/><Relationship Id="rId11" Type="http://schemas.openxmlformats.org/officeDocument/2006/relationships/slide" Target="slide20.xml"/><Relationship Id="rId12" Type="http://schemas.openxmlformats.org/officeDocument/2006/relationships/slide" Target="slide25.xml"/><Relationship Id="rId13" Type="http://schemas.openxmlformats.org/officeDocument/2006/relationships/slide" Target="slide30.xml"/><Relationship Id="rId14" Type="http://schemas.openxmlformats.org/officeDocument/2006/relationships/slide" Target="slide6.xml"/><Relationship Id="rId15" Type="http://schemas.openxmlformats.org/officeDocument/2006/relationships/slide" Target="slide11.xml"/><Relationship Id="rId16" Type="http://schemas.openxmlformats.org/officeDocument/2006/relationships/slide" Target="slide16.xml"/><Relationship Id="rId17" Type="http://schemas.openxmlformats.org/officeDocument/2006/relationships/slide" Target="slide21.xml"/><Relationship Id="rId18" Type="http://schemas.openxmlformats.org/officeDocument/2006/relationships/slide" Target="slide26.xml"/><Relationship Id="rId19" Type="http://schemas.openxmlformats.org/officeDocument/2006/relationships/slide" Target="slide31.xml"/><Relationship Id="rId1" Type="http://schemas.openxmlformats.org/officeDocument/2006/relationships/slideLayout" Target="../slideLayouts/slideLayout1.xml"/><Relationship Id="rId2" Type="http://schemas.openxmlformats.org/officeDocument/2006/relationships/slide" Target="slide3.xml"/><Relationship Id="rId3" Type="http://schemas.openxmlformats.org/officeDocument/2006/relationships/slide" Target="slide9.xml"/><Relationship Id="rId4" Type="http://schemas.openxmlformats.org/officeDocument/2006/relationships/slide" Target="slide14.xml"/><Relationship Id="rId5" Type="http://schemas.openxmlformats.org/officeDocument/2006/relationships/slide" Target="slide19.xml"/><Relationship Id="rId6" Type="http://schemas.openxmlformats.org/officeDocument/2006/relationships/slide" Target="slide24.xml"/><Relationship Id="rId7" Type="http://schemas.openxmlformats.org/officeDocument/2006/relationships/slide" Target="slide29.xml"/><Relationship Id="rId8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3.xml"/><Relationship Id="rId3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4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905" y="1766838"/>
            <a:ext cx="62586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2"/>
                </a:solidFill>
              </a:rPr>
              <a:t>El hidalgo de la Mancha: </a:t>
            </a:r>
            <a:r>
              <a:rPr lang="en-US" sz="4800" dirty="0" err="1" smtClean="0">
                <a:solidFill>
                  <a:schemeClr val="bg2"/>
                </a:solidFill>
              </a:rPr>
              <a:t>Capítulos</a:t>
            </a:r>
            <a:r>
              <a:rPr lang="en-US" sz="4800" dirty="0" smtClean="0">
                <a:solidFill>
                  <a:schemeClr val="bg2"/>
                </a:solidFill>
              </a:rPr>
              <a:t> 1-5</a:t>
            </a:r>
            <a:endParaRPr lang="en-US" sz="4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4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3799" y="417789"/>
            <a:ext cx="87931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Qué</a:t>
            </a:r>
            <a:r>
              <a:rPr lang="en-US" sz="6000" dirty="0" smtClean="0"/>
              <a:t> </a:t>
            </a:r>
            <a:r>
              <a:rPr lang="en-US" sz="6000" dirty="0" err="1" smtClean="0"/>
              <a:t>interpretación</a:t>
            </a:r>
            <a:r>
              <a:rPr lang="en-US" sz="6000" dirty="0" smtClean="0"/>
              <a:t> </a:t>
            </a:r>
            <a:r>
              <a:rPr lang="en-US" sz="6000" dirty="0" err="1" smtClean="0"/>
              <a:t>tuvo</a:t>
            </a:r>
            <a:r>
              <a:rPr lang="en-US" sz="6000" dirty="0" smtClean="0"/>
              <a:t> </a:t>
            </a:r>
            <a:r>
              <a:rPr lang="en-US" sz="6000" dirty="0" smtClean="0"/>
              <a:t>don </a:t>
            </a:r>
            <a:r>
              <a:rPr lang="en-US" sz="6000" dirty="0" err="1" smtClean="0"/>
              <a:t>Quijote</a:t>
            </a:r>
            <a:r>
              <a:rPr lang="en-US" sz="6000" dirty="0" smtClean="0"/>
              <a:t> de </a:t>
            </a:r>
            <a:r>
              <a:rPr lang="en-US" sz="6000" dirty="0" err="1" smtClean="0"/>
              <a:t>las</a:t>
            </a:r>
            <a:r>
              <a:rPr lang="en-US" sz="6000" dirty="0" smtClean="0"/>
              <a:t> dos </a:t>
            </a:r>
            <a:r>
              <a:rPr lang="en-US" sz="6000" dirty="0" err="1" smtClean="0"/>
              <a:t>mujeres</a:t>
            </a:r>
            <a:r>
              <a:rPr lang="en-US" sz="6000" dirty="0" smtClean="0"/>
              <a:t> de la </a:t>
            </a:r>
            <a:r>
              <a:rPr lang="en-US" sz="6000" dirty="0" err="1" smtClean="0"/>
              <a:t>clase</a:t>
            </a:r>
            <a:r>
              <a:rPr lang="en-US" sz="6000" dirty="0" smtClean="0"/>
              <a:t> </a:t>
            </a:r>
            <a:r>
              <a:rPr lang="en-US" sz="6000" dirty="0" err="1" smtClean="0"/>
              <a:t>baja</a:t>
            </a:r>
            <a:r>
              <a:rPr lang="en-US" sz="6000" dirty="0" smtClean="0"/>
              <a:t>? 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188878" y="4203441"/>
            <a:ext cx="678803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Apple Chancery"/>
                <a:cs typeface="Apple Chancery"/>
              </a:rPr>
              <a:t>Pensaba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que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eran</a:t>
            </a:r>
            <a:r>
              <a:rPr lang="en-US" sz="5400" dirty="0" smtClean="0">
                <a:latin typeface="Apple Chancery"/>
                <a:cs typeface="Apple Chancery"/>
              </a:rPr>
              <a:t> dos </a:t>
            </a:r>
            <a:r>
              <a:rPr lang="en-US" sz="5400" dirty="0" err="1" smtClean="0">
                <a:latin typeface="Apple Chancery"/>
                <a:cs typeface="Apple Chancery"/>
              </a:rPr>
              <a:t>altas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doncellas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745772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05080" y="3326366"/>
            <a:ext cx="68841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Apple Chancery"/>
                <a:cs typeface="Apple Chancery"/>
              </a:rPr>
              <a:t>Pensaba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que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smtClean="0">
                <a:latin typeface="Apple Chancery"/>
                <a:cs typeface="Apple Chancery"/>
              </a:rPr>
              <a:t>era </a:t>
            </a:r>
            <a:r>
              <a:rPr lang="en-US" sz="5400" dirty="0" smtClean="0">
                <a:latin typeface="Apple Chancery"/>
                <a:cs typeface="Apple Chancery"/>
              </a:rPr>
              <a:t>un </a:t>
            </a:r>
            <a:r>
              <a:rPr lang="en-US" sz="5400" dirty="0" err="1" smtClean="0">
                <a:latin typeface="Apple Chancery"/>
                <a:cs typeface="Apple Chancery"/>
              </a:rPr>
              <a:t>enano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que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toc</a:t>
            </a:r>
            <a:r>
              <a:rPr lang="en-US" sz="5400" dirty="0" err="1" smtClean="0">
                <a:latin typeface="Apple Chancery"/>
                <a:cs typeface="Apple Chancery"/>
              </a:rPr>
              <a:t>ó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su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trompeta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para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anuciar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su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llegada</a:t>
            </a:r>
            <a:r>
              <a:rPr lang="en-US" sz="5400" dirty="0" smtClean="0">
                <a:latin typeface="Apple Chancery"/>
                <a:cs typeface="Apple Chancery"/>
              </a:rPr>
              <a:t> .</a:t>
            </a:r>
            <a:endParaRPr lang="en-US" sz="5400" dirty="0">
              <a:latin typeface="Apple Chancery"/>
              <a:cs typeface="Apple Chancery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50377"/>
            <a:ext cx="9143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Qué</a:t>
            </a:r>
            <a:r>
              <a:rPr lang="en-US" sz="6600" dirty="0" smtClean="0"/>
              <a:t> </a:t>
            </a:r>
            <a:r>
              <a:rPr lang="en-US" sz="6600" dirty="0" err="1" smtClean="0"/>
              <a:t>interpretación</a:t>
            </a:r>
            <a:r>
              <a:rPr lang="en-US" sz="6600" dirty="0" smtClean="0"/>
              <a:t> </a:t>
            </a:r>
            <a:r>
              <a:rPr lang="en-US" sz="6600" dirty="0" err="1" smtClean="0"/>
              <a:t>tuvo</a:t>
            </a:r>
            <a:r>
              <a:rPr lang="en-US" sz="6600" dirty="0" smtClean="0"/>
              <a:t> </a:t>
            </a:r>
            <a:r>
              <a:rPr lang="en-US" sz="6600" dirty="0" smtClean="0"/>
              <a:t>don </a:t>
            </a:r>
            <a:r>
              <a:rPr lang="en-US" sz="6600" dirty="0" err="1" smtClean="0"/>
              <a:t>Quijote</a:t>
            </a:r>
            <a:r>
              <a:rPr lang="en-US" sz="6600" dirty="0" smtClean="0"/>
              <a:t> del </a:t>
            </a:r>
            <a:r>
              <a:rPr lang="en-US" sz="6600" dirty="0" err="1" smtClean="0"/>
              <a:t>porquero</a:t>
            </a:r>
            <a:r>
              <a:rPr lang="en-US" sz="6600" dirty="0" smtClean="0"/>
              <a:t> </a:t>
            </a:r>
            <a:r>
              <a:rPr lang="en-US" sz="6600" dirty="0" err="1" smtClean="0"/>
              <a:t>que</a:t>
            </a:r>
            <a:r>
              <a:rPr lang="en-US" sz="6600" dirty="0" smtClean="0"/>
              <a:t> </a:t>
            </a:r>
            <a:r>
              <a:rPr lang="en-US" sz="6600" dirty="0" err="1" smtClean="0"/>
              <a:t>toc</a:t>
            </a:r>
            <a:r>
              <a:rPr lang="en-US" sz="6600" dirty="0" err="1" smtClean="0"/>
              <a:t>ó</a:t>
            </a:r>
            <a:r>
              <a:rPr lang="en-US" sz="6600" dirty="0" smtClean="0"/>
              <a:t> </a:t>
            </a:r>
            <a:r>
              <a:rPr lang="en-US" sz="6600" dirty="0" err="1" smtClean="0"/>
              <a:t>su</a:t>
            </a:r>
            <a:r>
              <a:rPr lang="en-US" sz="6600" dirty="0" smtClean="0"/>
              <a:t> </a:t>
            </a:r>
            <a:r>
              <a:rPr lang="en-US" sz="6600" dirty="0" err="1" smtClean="0"/>
              <a:t>cuerno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43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33694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Qué</a:t>
            </a:r>
            <a:r>
              <a:rPr lang="en-US" sz="6600" dirty="0" smtClean="0"/>
              <a:t> </a:t>
            </a:r>
            <a:r>
              <a:rPr lang="en-US" sz="6600" dirty="0" err="1" smtClean="0"/>
              <a:t>interpretación</a:t>
            </a:r>
            <a:r>
              <a:rPr lang="en-US" sz="6600" dirty="0" smtClean="0"/>
              <a:t> </a:t>
            </a:r>
            <a:r>
              <a:rPr lang="en-US" sz="6600" dirty="0" err="1" smtClean="0"/>
              <a:t>tuvo</a:t>
            </a:r>
            <a:r>
              <a:rPr lang="en-US" sz="6600" dirty="0" smtClean="0"/>
              <a:t> </a:t>
            </a:r>
            <a:r>
              <a:rPr lang="en-US" sz="6600" dirty="0" smtClean="0"/>
              <a:t>don </a:t>
            </a:r>
            <a:r>
              <a:rPr lang="en-US" sz="6600" dirty="0" err="1" smtClean="0"/>
              <a:t>Quijote</a:t>
            </a:r>
            <a:r>
              <a:rPr lang="en-US" sz="6600" dirty="0" smtClean="0"/>
              <a:t> del </a:t>
            </a:r>
            <a:r>
              <a:rPr lang="en-US" sz="6600" dirty="0" err="1" smtClean="0"/>
              <a:t>ventero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3363635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86339" y="4023627"/>
            <a:ext cx="71681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Apple Chancery"/>
                <a:cs typeface="Apple Chancery"/>
              </a:rPr>
              <a:t>Pensaba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que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smtClean="0">
                <a:latin typeface="Apple Chancery"/>
                <a:cs typeface="Apple Chancery"/>
              </a:rPr>
              <a:t>era el </a:t>
            </a:r>
            <a:r>
              <a:rPr lang="en-US" sz="5400" dirty="0" err="1" smtClean="0">
                <a:latin typeface="Apple Chancery"/>
                <a:cs typeface="Apple Chancery"/>
              </a:rPr>
              <a:t>a</a:t>
            </a:r>
            <a:r>
              <a:rPr lang="en-US" sz="5400" dirty="0" err="1" smtClean="0">
                <a:latin typeface="Apple Chancery"/>
                <a:cs typeface="Apple Chancery"/>
              </a:rPr>
              <a:t>lcaide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smtClean="0">
                <a:latin typeface="Apple Chancery"/>
                <a:cs typeface="Apple Chancery"/>
              </a:rPr>
              <a:t>del </a:t>
            </a:r>
            <a:r>
              <a:rPr lang="en-US" sz="5400" dirty="0" err="1" smtClean="0">
                <a:latin typeface="Apple Chancery"/>
                <a:cs typeface="Apple Chancery"/>
              </a:rPr>
              <a:t>castillo</a:t>
            </a:r>
            <a:r>
              <a:rPr lang="en-US" sz="5400" dirty="0" smtClean="0">
                <a:latin typeface="Apple Chancery"/>
                <a:cs typeface="Apple Chancery"/>
              </a:rPr>
              <a:t> o el </a:t>
            </a:r>
            <a:r>
              <a:rPr lang="en-US" sz="5400" dirty="0" err="1" smtClean="0">
                <a:latin typeface="Apple Chancery"/>
                <a:cs typeface="Apple Chancery"/>
              </a:rPr>
              <a:t>castellano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64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140" y="165551"/>
            <a:ext cx="88557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Qué</a:t>
            </a:r>
            <a:r>
              <a:rPr lang="en-US" sz="6600" dirty="0" smtClean="0"/>
              <a:t> </a:t>
            </a:r>
            <a:r>
              <a:rPr lang="en-US" sz="6600" dirty="0" err="1" smtClean="0"/>
              <a:t>interpretación</a:t>
            </a:r>
            <a:r>
              <a:rPr lang="en-US" sz="6600" dirty="0" smtClean="0"/>
              <a:t> </a:t>
            </a:r>
            <a:r>
              <a:rPr lang="en-US" sz="6600" dirty="0" err="1" smtClean="0"/>
              <a:t>tuvo</a:t>
            </a:r>
            <a:r>
              <a:rPr lang="en-US" sz="6600" dirty="0" smtClean="0"/>
              <a:t> don </a:t>
            </a:r>
            <a:r>
              <a:rPr lang="en-US" sz="6600" dirty="0" err="1" smtClean="0"/>
              <a:t>Quijote</a:t>
            </a:r>
            <a:r>
              <a:rPr lang="en-US" sz="6600" dirty="0" smtClean="0"/>
              <a:t> de los </a:t>
            </a:r>
            <a:r>
              <a:rPr lang="en-US" sz="6600" dirty="0" err="1" smtClean="0"/>
              <a:t>silbatos</a:t>
            </a:r>
            <a:r>
              <a:rPr lang="en-US" sz="6600" dirty="0" smtClean="0"/>
              <a:t> del </a:t>
            </a:r>
            <a:r>
              <a:rPr lang="en-US" sz="6600" dirty="0" err="1" smtClean="0"/>
              <a:t>porquero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sp>
        <p:nvSpPr>
          <p:cNvPr id="5" name="TextBox 4"/>
          <p:cNvSpPr txBox="1"/>
          <p:nvPr/>
        </p:nvSpPr>
        <p:spPr>
          <a:xfrm>
            <a:off x="2258812" y="4123365"/>
            <a:ext cx="54304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Apple Chancery"/>
                <a:cs typeface="Apple Chancery"/>
              </a:rPr>
              <a:t>Pensaba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que</a:t>
            </a:r>
            <a:r>
              <a:rPr lang="en-US" sz="4400" dirty="0" smtClean="0">
                <a:latin typeface="Apple Chancery"/>
                <a:cs typeface="Apple Chancery"/>
              </a:rPr>
              <a:t> le </a:t>
            </a:r>
            <a:r>
              <a:rPr lang="en-US" sz="4400" dirty="0" err="1" smtClean="0">
                <a:latin typeface="Apple Chancery"/>
                <a:cs typeface="Apple Chancery"/>
              </a:rPr>
              <a:t>servían</a:t>
            </a:r>
            <a:r>
              <a:rPr lang="en-US" sz="4400" dirty="0" smtClean="0">
                <a:latin typeface="Apple Chancery"/>
                <a:cs typeface="Apple Chancery"/>
              </a:rPr>
              <a:t> con </a:t>
            </a:r>
            <a:r>
              <a:rPr lang="en-US" sz="4400" dirty="0" err="1" smtClean="0">
                <a:latin typeface="Apple Chancery"/>
                <a:cs typeface="Apple Chancery"/>
              </a:rPr>
              <a:t>música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39821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18741" y="1304338"/>
            <a:ext cx="753575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Dónde</a:t>
            </a:r>
            <a:r>
              <a:rPr lang="en-US" sz="6600" dirty="0" smtClean="0"/>
              <a:t> </a:t>
            </a:r>
            <a:r>
              <a:rPr lang="en-US" sz="6600" dirty="0" err="1" smtClean="0"/>
              <a:t>veló</a:t>
            </a:r>
            <a:r>
              <a:rPr lang="en-US" sz="6600" dirty="0" smtClean="0"/>
              <a:t> </a:t>
            </a:r>
            <a:r>
              <a:rPr lang="en-US" sz="6600" dirty="0" err="1" smtClean="0"/>
              <a:t>las</a:t>
            </a:r>
            <a:r>
              <a:rPr lang="en-US" sz="6600" dirty="0" smtClean="0"/>
              <a:t> </a:t>
            </a:r>
            <a:r>
              <a:rPr lang="en-US" sz="6600" dirty="0" err="1" smtClean="0"/>
              <a:t>armas</a:t>
            </a:r>
            <a:r>
              <a:rPr lang="en-US" sz="6600" dirty="0" smtClean="0"/>
              <a:t> don </a:t>
            </a:r>
            <a:r>
              <a:rPr lang="en-US" sz="6600" dirty="0" err="1" smtClean="0"/>
              <a:t>Quijote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sp>
        <p:nvSpPr>
          <p:cNvPr id="5" name="TextBox 4"/>
          <p:cNvSpPr txBox="1"/>
          <p:nvPr/>
        </p:nvSpPr>
        <p:spPr>
          <a:xfrm>
            <a:off x="2673440" y="3795272"/>
            <a:ext cx="52132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latin typeface="Apple Chancery"/>
                <a:cs typeface="Apple Chancery"/>
              </a:rPr>
              <a:t>Veló</a:t>
            </a:r>
            <a:r>
              <a:rPr lang="en-US" sz="6000" dirty="0" smtClean="0">
                <a:latin typeface="Apple Chancery"/>
                <a:cs typeface="Apple Chancery"/>
              </a:rPr>
              <a:t> </a:t>
            </a:r>
            <a:r>
              <a:rPr lang="en-US" sz="6000" dirty="0" err="1" smtClean="0">
                <a:latin typeface="Apple Chancery"/>
                <a:cs typeface="Apple Chancery"/>
              </a:rPr>
              <a:t>las</a:t>
            </a:r>
            <a:r>
              <a:rPr lang="en-US" sz="6000" dirty="0" smtClean="0">
                <a:latin typeface="Apple Chancery"/>
                <a:cs typeface="Apple Chancery"/>
              </a:rPr>
              <a:t> </a:t>
            </a:r>
            <a:r>
              <a:rPr lang="en-US" sz="6000" dirty="0" err="1" smtClean="0">
                <a:latin typeface="Apple Chancery"/>
                <a:cs typeface="Apple Chancery"/>
              </a:rPr>
              <a:t>armas</a:t>
            </a:r>
            <a:r>
              <a:rPr lang="en-US" sz="6000" dirty="0" smtClean="0">
                <a:latin typeface="Apple Chancery"/>
                <a:cs typeface="Apple Chancery"/>
              </a:rPr>
              <a:t> en el patio de la </a:t>
            </a:r>
            <a:r>
              <a:rPr lang="en-US" sz="6000" dirty="0" err="1" smtClean="0">
                <a:latin typeface="Apple Chancery"/>
                <a:cs typeface="Apple Chancery"/>
              </a:rPr>
              <a:t>venta</a:t>
            </a:r>
            <a:r>
              <a:rPr lang="en-US" sz="6000" dirty="0" smtClean="0">
                <a:latin typeface="Apple Chancery"/>
                <a:cs typeface="Apple Chancery"/>
              </a:rPr>
              <a:t>.</a:t>
            </a:r>
            <a:endParaRPr lang="en-US" sz="6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423379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2-Point Star 3"/>
          <p:cNvSpPr/>
          <p:nvPr/>
        </p:nvSpPr>
        <p:spPr>
          <a:xfrm>
            <a:off x="39076" y="58615"/>
            <a:ext cx="9007231" cy="6701692"/>
          </a:xfrm>
          <a:prstGeom prst="star3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71081" y="2115081"/>
            <a:ext cx="472830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Apple Chancery"/>
                <a:cs typeface="Apple Chancery"/>
                <a:hlinkClick r:id="rId2" action="ppaction://hlinksldjump"/>
              </a:rPr>
              <a:t>Doble</a:t>
            </a:r>
          </a:p>
          <a:p>
            <a:pPr algn="ctr"/>
            <a:r>
              <a:rPr lang="en-US" sz="8000" dirty="0" err="1" smtClean="0">
                <a:latin typeface="Apple Chancery"/>
                <a:cs typeface="Apple Chancery"/>
                <a:hlinkClick r:id="rId2" action="ppaction://hlinksldjump"/>
              </a:rPr>
              <a:t>Doble</a:t>
            </a:r>
            <a:endParaRPr lang="en-US" sz="8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755253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8462" y="273538"/>
            <a:ext cx="81475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¿</a:t>
            </a:r>
            <a:r>
              <a:rPr lang="en-US" sz="4000" dirty="0" err="1" smtClean="0"/>
              <a:t>Por</a:t>
            </a:r>
            <a:r>
              <a:rPr lang="en-US" sz="4000" dirty="0" smtClean="0"/>
              <a:t> </a:t>
            </a:r>
            <a:r>
              <a:rPr lang="en-US" sz="4000" dirty="0" err="1" smtClean="0"/>
              <a:t>qué</a:t>
            </a:r>
            <a:r>
              <a:rPr lang="en-US" sz="4000" dirty="0" smtClean="0"/>
              <a:t> se </a:t>
            </a:r>
            <a:r>
              <a:rPr lang="en-US" sz="4000" dirty="0" err="1" smtClean="0"/>
              <a:t>enojó</a:t>
            </a:r>
            <a:r>
              <a:rPr lang="en-US" sz="4000" dirty="0" smtClean="0"/>
              <a:t> don </a:t>
            </a:r>
            <a:r>
              <a:rPr lang="en-US" sz="4000" dirty="0" err="1" smtClean="0"/>
              <a:t>Quijote</a:t>
            </a:r>
            <a:r>
              <a:rPr lang="en-US" sz="4000" dirty="0" smtClean="0"/>
              <a:t> con los </a:t>
            </a:r>
            <a:r>
              <a:rPr lang="en-US" sz="4000" dirty="0" err="1" smtClean="0"/>
              <a:t>arrieros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1328615" y="2012462"/>
            <a:ext cx="71510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pple Chancery"/>
                <a:cs typeface="Apple Chancery"/>
              </a:rPr>
              <a:t>Los </a:t>
            </a:r>
            <a:r>
              <a:rPr lang="en-US" sz="3600" dirty="0" err="1" smtClean="0">
                <a:latin typeface="Apple Chancery"/>
                <a:cs typeface="Apple Chancery"/>
              </a:rPr>
              <a:t>arrieros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tenían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arrojar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las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armas</a:t>
            </a:r>
            <a:r>
              <a:rPr lang="en-US" sz="3600" dirty="0" smtClean="0">
                <a:latin typeface="Apple Chancery"/>
                <a:cs typeface="Apple Chancery"/>
              </a:rPr>
              <a:t> de don </a:t>
            </a:r>
            <a:r>
              <a:rPr lang="en-US" sz="3600" dirty="0" err="1" smtClean="0">
                <a:latin typeface="Apple Chancery"/>
                <a:cs typeface="Apple Chancery"/>
              </a:rPr>
              <a:t>Quijote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porque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estaban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sobre</a:t>
            </a:r>
            <a:r>
              <a:rPr lang="en-US" sz="3600" dirty="0" smtClean="0">
                <a:latin typeface="Apple Chancery"/>
                <a:cs typeface="Apple Chancery"/>
              </a:rPr>
              <a:t> la </a:t>
            </a:r>
            <a:r>
              <a:rPr lang="en-US" sz="3600" dirty="0" err="1" smtClean="0">
                <a:latin typeface="Apple Chancery"/>
                <a:cs typeface="Apple Chancery"/>
              </a:rPr>
              <a:t>pila</a:t>
            </a:r>
            <a:r>
              <a:rPr lang="en-US" sz="3600" dirty="0" smtClean="0">
                <a:latin typeface="Apple Chancery"/>
                <a:cs typeface="Apple Chancery"/>
              </a:rPr>
              <a:t> y </a:t>
            </a:r>
            <a:r>
              <a:rPr lang="en-US" sz="3600" dirty="0" err="1" smtClean="0">
                <a:latin typeface="Apple Chancery"/>
                <a:cs typeface="Apple Chancery"/>
              </a:rPr>
              <a:t>necesitaban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dar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agua</a:t>
            </a:r>
            <a:r>
              <a:rPr lang="en-US" sz="3600" dirty="0" smtClean="0">
                <a:latin typeface="Apple Chancery"/>
                <a:cs typeface="Apple Chancery"/>
              </a:rPr>
              <a:t> a </a:t>
            </a:r>
            <a:r>
              <a:rPr lang="en-US" sz="3600" dirty="0" err="1" smtClean="0">
                <a:latin typeface="Apple Chancery"/>
                <a:cs typeface="Apple Chancery"/>
              </a:rPr>
              <a:t>sus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mulos</a:t>
            </a:r>
            <a:r>
              <a:rPr lang="en-US" sz="3600" dirty="0" smtClean="0">
                <a:latin typeface="Apple Chancery"/>
                <a:cs typeface="Apple Chancery"/>
              </a:rPr>
              <a:t>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446240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6963" y="635039"/>
            <a:ext cx="89226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¿</a:t>
            </a:r>
            <a:r>
              <a:rPr lang="en-US" sz="4800" dirty="0" err="1" smtClean="0"/>
              <a:t>Qué</a:t>
            </a:r>
            <a:r>
              <a:rPr lang="en-US" sz="4800" dirty="0" smtClean="0"/>
              <a:t> </a:t>
            </a:r>
            <a:r>
              <a:rPr lang="en-US" sz="4800" dirty="0" err="1" smtClean="0"/>
              <a:t>hizo</a:t>
            </a:r>
            <a:r>
              <a:rPr lang="en-US" sz="4800" dirty="0" smtClean="0"/>
              <a:t> don </a:t>
            </a:r>
            <a:r>
              <a:rPr lang="en-US" sz="4800" dirty="0" err="1" smtClean="0"/>
              <a:t>Quijote</a:t>
            </a:r>
            <a:r>
              <a:rPr lang="en-US" sz="4800" dirty="0" smtClean="0"/>
              <a:t> a los </a:t>
            </a:r>
            <a:r>
              <a:rPr lang="en-US" sz="4800" dirty="0" err="1" smtClean="0"/>
              <a:t>arrieros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456223" y="2900786"/>
            <a:ext cx="58815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pple Chancery"/>
                <a:cs typeface="Apple Chancery"/>
              </a:rPr>
              <a:t>DQ los </a:t>
            </a:r>
            <a:r>
              <a:rPr lang="en-US" sz="4400" dirty="0" err="1" smtClean="0">
                <a:latin typeface="Apple Chancery"/>
                <a:cs typeface="Apple Chancery"/>
              </a:rPr>
              <a:t>golpeó</a:t>
            </a:r>
            <a:r>
              <a:rPr lang="en-US" sz="4400" dirty="0" smtClean="0">
                <a:latin typeface="Apple Chancery"/>
                <a:cs typeface="Apple Chancery"/>
              </a:rPr>
              <a:t> con </a:t>
            </a:r>
            <a:r>
              <a:rPr lang="en-US" sz="4400" dirty="0" err="1" smtClean="0">
                <a:latin typeface="Apple Chancery"/>
                <a:cs typeface="Apple Chancery"/>
              </a:rPr>
              <a:t>su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lanza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59500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1905" y="297483"/>
            <a:ext cx="780310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Qué</a:t>
            </a:r>
            <a:r>
              <a:rPr lang="en-US" sz="6600" dirty="0" smtClean="0"/>
              <a:t> </a:t>
            </a:r>
            <a:r>
              <a:rPr lang="en-US" sz="6600" dirty="0" err="1" smtClean="0"/>
              <a:t>hicieron</a:t>
            </a:r>
            <a:r>
              <a:rPr lang="en-US" sz="6600" dirty="0" smtClean="0"/>
              <a:t> los </a:t>
            </a:r>
            <a:r>
              <a:rPr lang="en-US" sz="6600" dirty="0" err="1" smtClean="0"/>
              <a:t>compañeros</a:t>
            </a:r>
            <a:r>
              <a:rPr lang="en-US" sz="6600" dirty="0" smtClean="0"/>
              <a:t> de los </a:t>
            </a:r>
            <a:r>
              <a:rPr lang="en-US" sz="6600" dirty="0" err="1" smtClean="0"/>
              <a:t>arrieros</a:t>
            </a:r>
            <a:r>
              <a:rPr lang="en-US" sz="6600" dirty="0"/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56985" y="3454783"/>
            <a:ext cx="539700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latin typeface="Apple Chancery"/>
                <a:cs typeface="Apple Chancery"/>
              </a:rPr>
              <a:t>Tiraron</a:t>
            </a:r>
            <a:r>
              <a:rPr lang="en-US" sz="6600" dirty="0" smtClean="0">
                <a:latin typeface="Apple Chancery"/>
                <a:cs typeface="Apple Chancery"/>
              </a:rPr>
              <a:t> </a:t>
            </a:r>
            <a:r>
              <a:rPr lang="en-US" sz="6600" dirty="0" err="1" smtClean="0">
                <a:latin typeface="Apple Chancery"/>
                <a:cs typeface="Apple Chancery"/>
              </a:rPr>
              <a:t>piedras</a:t>
            </a:r>
            <a:r>
              <a:rPr lang="en-US" sz="6600" dirty="0" smtClean="0">
                <a:latin typeface="Apple Chancery"/>
                <a:cs typeface="Apple Chancery"/>
              </a:rPr>
              <a:t> a don </a:t>
            </a:r>
            <a:r>
              <a:rPr lang="en-US" sz="6600" dirty="0" err="1" smtClean="0">
                <a:latin typeface="Apple Chancery"/>
                <a:cs typeface="Apple Chancery"/>
              </a:rPr>
              <a:t>Quijote</a:t>
            </a:r>
            <a:r>
              <a:rPr lang="en-US" sz="6600" dirty="0" smtClean="0">
                <a:latin typeface="Apple Chancery"/>
                <a:cs typeface="Apple Chancery"/>
              </a:rPr>
              <a:t>.</a:t>
            </a:r>
            <a:endParaRPr lang="en-US" sz="6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4230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069" y="233962"/>
            <a:ext cx="76694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Por</a:t>
            </a:r>
            <a:r>
              <a:rPr lang="en-US" sz="6000" dirty="0" smtClean="0"/>
              <a:t> </a:t>
            </a:r>
            <a:r>
              <a:rPr lang="en-US" sz="6000" dirty="0" err="1" smtClean="0"/>
              <a:t>qué</a:t>
            </a:r>
            <a:r>
              <a:rPr lang="en-US" sz="6000" dirty="0" smtClean="0"/>
              <a:t> don </a:t>
            </a:r>
            <a:r>
              <a:rPr lang="en-US" sz="6000" dirty="0" err="1" smtClean="0"/>
              <a:t>Quijote</a:t>
            </a:r>
            <a:r>
              <a:rPr lang="en-US" sz="6000" dirty="0" smtClean="0"/>
              <a:t> no </a:t>
            </a:r>
            <a:r>
              <a:rPr lang="en-US" sz="6000" dirty="0" err="1" smtClean="0"/>
              <a:t>llevó</a:t>
            </a:r>
            <a:r>
              <a:rPr lang="en-US" sz="6000" dirty="0" smtClean="0"/>
              <a:t> </a:t>
            </a:r>
            <a:r>
              <a:rPr lang="en-US" sz="6000" dirty="0" err="1" smtClean="0"/>
              <a:t>dinero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9641" y="3256207"/>
            <a:ext cx="62157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Apple Chancery"/>
                <a:cs typeface="Apple Chancery"/>
              </a:rPr>
              <a:t>Los caballeros en los </a:t>
            </a:r>
            <a:r>
              <a:rPr lang="en-US" sz="4800" dirty="0" err="1" smtClean="0">
                <a:latin typeface="Apple Chancery"/>
                <a:cs typeface="Apple Chancery"/>
              </a:rPr>
              <a:t>libros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nunca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pagaban</a:t>
            </a:r>
            <a:r>
              <a:rPr lang="en-US" sz="4800" dirty="0" smtClean="0">
                <a:latin typeface="Apple Chancery"/>
                <a:cs typeface="Apple Chancery"/>
              </a:rPr>
              <a:t> el </a:t>
            </a:r>
            <a:r>
              <a:rPr lang="en-US" sz="4800" dirty="0" err="1" smtClean="0">
                <a:latin typeface="Apple Chancery"/>
                <a:cs typeface="Apple Chancery"/>
              </a:rPr>
              <a:t>alojamiento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25720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803157"/>
              </p:ext>
            </p:extLst>
          </p:nvPr>
        </p:nvGraphicFramePr>
        <p:xfrm>
          <a:off x="165666" y="423314"/>
          <a:ext cx="8757438" cy="6055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9573"/>
                <a:gridCol w="1459573"/>
                <a:gridCol w="1459573"/>
                <a:gridCol w="1459573"/>
                <a:gridCol w="1459573"/>
                <a:gridCol w="1459573"/>
              </a:tblGrid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Los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personajes</a:t>
                      </a:r>
                      <a:endParaRPr lang="en-US" sz="20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3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4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5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6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7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8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9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0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1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2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3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4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5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6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7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8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9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0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1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2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3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4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5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6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7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8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9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30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31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>
            <a:hlinkClick r:id="rId32" action="ppaction://hlinksldjump"/>
          </p:cNvPr>
          <p:cNvSpPr txBox="1"/>
          <p:nvPr/>
        </p:nvSpPr>
        <p:spPr>
          <a:xfrm>
            <a:off x="2706858" y="6394852"/>
            <a:ext cx="3726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66CCFF"/>
                </a:solidFill>
              </a:rPr>
              <a:t>La </a:t>
            </a:r>
            <a:r>
              <a:rPr lang="en-US" sz="2800" dirty="0" err="1" smtClean="0">
                <a:solidFill>
                  <a:srgbClr val="66CCFF"/>
                </a:solidFill>
              </a:rPr>
              <a:t>pregunta</a:t>
            </a:r>
            <a:r>
              <a:rPr lang="en-US" sz="2800" dirty="0" smtClean="0">
                <a:solidFill>
                  <a:srgbClr val="66CCFF"/>
                </a:solidFill>
              </a:rPr>
              <a:t> final</a:t>
            </a:r>
            <a:endParaRPr lang="en-US" sz="2800" dirty="0">
              <a:solidFill>
                <a:srgbClr val="66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4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3800" y="334231"/>
            <a:ext cx="86552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Qué</a:t>
            </a:r>
            <a:r>
              <a:rPr lang="en-US" sz="6000" dirty="0" smtClean="0"/>
              <a:t> </a:t>
            </a:r>
            <a:r>
              <a:rPr lang="en-US" sz="6000" dirty="0" err="1" smtClean="0"/>
              <a:t>pensó</a:t>
            </a:r>
            <a:r>
              <a:rPr lang="en-US" sz="6000" dirty="0" smtClean="0"/>
              <a:t> don </a:t>
            </a:r>
            <a:r>
              <a:rPr lang="en-US" sz="6000" dirty="0" err="1" smtClean="0"/>
              <a:t>Quijote</a:t>
            </a:r>
            <a:r>
              <a:rPr lang="en-US" sz="6000" dirty="0" smtClean="0"/>
              <a:t> </a:t>
            </a:r>
            <a:r>
              <a:rPr lang="en-US" sz="6000" dirty="0" err="1" smtClean="0"/>
              <a:t>cuando</a:t>
            </a:r>
            <a:r>
              <a:rPr lang="en-US" sz="6000" dirty="0" smtClean="0"/>
              <a:t> </a:t>
            </a:r>
            <a:r>
              <a:rPr lang="en-US" sz="6000" dirty="0" err="1" smtClean="0"/>
              <a:t>oyó</a:t>
            </a:r>
            <a:r>
              <a:rPr lang="en-US" sz="6000" dirty="0" smtClean="0"/>
              <a:t> </a:t>
            </a:r>
            <a:r>
              <a:rPr lang="en-US" sz="6000" dirty="0" err="1" smtClean="0"/>
              <a:t>unas</a:t>
            </a:r>
            <a:r>
              <a:rPr lang="en-US" sz="6000" dirty="0" smtClean="0"/>
              <a:t> </a:t>
            </a:r>
            <a:r>
              <a:rPr lang="en-US" sz="6000" dirty="0" err="1" smtClean="0"/>
              <a:t>voces</a:t>
            </a:r>
            <a:r>
              <a:rPr lang="en-US" sz="6000" dirty="0" smtClean="0"/>
              <a:t> </a:t>
            </a:r>
            <a:r>
              <a:rPr lang="en-US" sz="6000" dirty="0" err="1" smtClean="0"/>
              <a:t>que</a:t>
            </a:r>
            <a:r>
              <a:rPr lang="en-US" sz="6000" dirty="0" smtClean="0"/>
              <a:t> </a:t>
            </a:r>
            <a:r>
              <a:rPr lang="en-US" sz="6000" dirty="0" err="1" smtClean="0"/>
              <a:t>venían</a:t>
            </a:r>
            <a:r>
              <a:rPr lang="en-US" sz="6000" dirty="0" smtClean="0"/>
              <a:t> de un </a:t>
            </a:r>
            <a:r>
              <a:rPr lang="en-US" sz="6000" dirty="0" err="1" smtClean="0"/>
              <a:t>bosque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840530" y="3860367"/>
            <a:ext cx="54638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Apple Chancery"/>
                <a:cs typeface="Apple Chancery"/>
              </a:rPr>
              <a:t>Pensó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que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eran</a:t>
            </a:r>
            <a:r>
              <a:rPr lang="en-US" sz="4800" dirty="0" smtClean="0">
                <a:latin typeface="Apple Chancery"/>
                <a:cs typeface="Apple Chancery"/>
              </a:rPr>
              <a:t> de </a:t>
            </a:r>
            <a:r>
              <a:rPr lang="en-US" sz="4800" dirty="0" err="1" smtClean="0">
                <a:latin typeface="Apple Chancery"/>
                <a:cs typeface="Apple Chancery"/>
              </a:rPr>
              <a:t>una</a:t>
            </a:r>
            <a:r>
              <a:rPr lang="en-US" sz="4800" dirty="0" smtClean="0">
                <a:latin typeface="Apple Chancery"/>
                <a:cs typeface="Apple Chancery"/>
              </a:rPr>
              <a:t> persona </a:t>
            </a:r>
            <a:r>
              <a:rPr lang="en-US" sz="4800" dirty="0" err="1" smtClean="0">
                <a:latin typeface="Apple Chancery"/>
                <a:cs typeface="Apple Chancery"/>
              </a:rPr>
              <a:t>que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necesitaba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su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ayuda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356467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95815" y="235288"/>
            <a:ext cx="78198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Por</a:t>
            </a:r>
            <a:r>
              <a:rPr lang="en-US" sz="5400" dirty="0" smtClean="0"/>
              <a:t> </a:t>
            </a:r>
            <a:r>
              <a:rPr lang="en-US" sz="5400" dirty="0" err="1" smtClean="0"/>
              <a:t>qué</a:t>
            </a:r>
            <a:r>
              <a:rPr lang="en-US" sz="5400" dirty="0" smtClean="0"/>
              <a:t> le </a:t>
            </a:r>
            <a:r>
              <a:rPr lang="en-US" sz="5400" dirty="0" err="1" smtClean="0"/>
              <a:t>dio</a:t>
            </a:r>
            <a:r>
              <a:rPr lang="en-US" sz="5400" dirty="0" smtClean="0"/>
              <a:t> </a:t>
            </a:r>
            <a:r>
              <a:rPr lang="en-US" sz="5400" dirty="0" err="1" smtClean="0"/>
              <a:t>golpes</a:t>
            </a:r>
            <a:r>
              <a:rPr lang="en-US" sz="5400" dirty="0" smtClean="0"/>
              <a:t> el </a:t>
            </a:r>
            <a:r>
              <a:rPr lang="en-US" sz="5400" dirty="0" err="1" smtClean="0"/>
              <a:t>labrador</a:t>
            </a:r>
            <a:r>
              <a:rPr lang="en-US" sz="5400" dirty="0" smtClean="0"/>
              <a:t> al </a:t>
            </a:r>
            <a:r>
              <a:rPr lang="en-US" sz="5400" dirty="0" err="1" smtClean="0"/>
              <a:t>muchacho</a:t>
            </a:r>
            <a:r>
              <a:rPr lang="en-US" sz="5400" dirty="0" smtClean="0"/>
              <a:t> </a:t>
            </a:r>
            <a:r>
              <a:rPr lang="en-US" sz="5400" dirty="0" err="1" smtClean="0"/>
              <a:t>atado</a:t>
            </a:r>
            <a:r>
              <a:rPr lang="en-US" sz="5400" dirty="0" smtClean="0"/>
              <a:t> al </a:t>
            </a:r>
            <a:r>
              <a:rPr lang="en-US" sz="5400" dirty="0" err="1" smtClean="0"/>
              <a:t>árbol</a:t>
            </a:r>
            <a:r>
              <a:rPr lang="en-US" sz="5400" dirty="0" smtClean="0"/>
              <a:t> </a:t>
            </a:r>
            <a:r>
              <a:rPr lang="en-US" sz="5400" dirty="0" err="1" smtClean="0"/>
              <a:t>según</a:t>
            </a:r>
            <a:r>
              <a:rPr lang="en-US" sz="5400" dirty="0" smtClean="0"/>
              <a:t> el </a:t>
            </a:r>
            <a:r>
              <a:rPr lang="en-US" sz="5400" dirty="0" err="1" smtClean="0"/>
              <a:t>labrador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483446" y="4018584"/>
            <a:ext cx="574789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pple Chancery"/>
                <a:cs typeface="Apple Chancery"/>
              </a:rPr>
              <a:t>El </a:t>
            </a:r>
            <a:r>
              <a:rPr lang="en-US" sz="3600" dirty="0" err="1" smtClean="0">
                <a:latin typeface="Apple Chancery"/>
                <a:cs typeface="Apple Chancery"/>
              </a:rPr>
              <a:t>muchacho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su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criado</a:t>
            </a:r>
            <a:r>
              <a:rPr lang="en-US" sz="3600" dirty="0" smtClean="0">
                <a:latin typeface="Apple Chancery"/>
                <a:cs typeface="Apple Chancery"/>
              </a:rPr>
              <a:t> y </a:t>
            </a:r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tan </a:t>
            </a:r>
            <a:r>
              <a:rPr lang="en-US" sz="3600" dirty="0" err="1" smtClean="0">
                <a:latin typeface="Apple Chancery"/>
                <a:cs typeface="Apple Chancery"/>
              </a:rPr>
              <a:t>descuidado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le </a:t>
            </a:r>
            <a:r>
              <a:rPr lang="en-US" sz="3600" dirty="0" err="1" smtClean="0">
                <a:latin typeface="Apple Chancery"/>
                <a:cs typeface="Apple Chancery"/>
              </a:rPr>
              <a:t>falta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una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oveja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cada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día</a:t>
            </a:r>
            <a:r>
              <a:rPr lang="en-US" sz="3600" dirty="0" smtClean="0">
                <a:latin typeface="Apple Chancery"/>
                <a:cs typeface="Apple Chancery"/>
              </a:rPr>
              <a:t>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39383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7344" y="39506"/>
            <a:ext cx="8471463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Por</a:t>
            </a:r>
            <a:r>
              <a:rPr lang="en-US" sz="6600" dirty="0" smtClean="0"/>
              <a:t> </a:t>
            </a:r>
            <a:r>
              <a:rPr lang="en-US" sz="6600" dirty="0" err="1" smtClean="0"/>
              <a:t>qué</a:t>
            </a:r>
            <a:r>
              <a:rPr lang="en-US" sz="6600" dirty="0" smtClean="0"/>
              <a:t> el </a:t>
            </a:r>
            <a:r>
              <a:rPr lang="en-US" sz="6600" dirty="0" err="1" smtClean="0"/>
              <a:t>labrador</a:t>
            </a:r>
            <a:r>
              <a:rPr lang="en-US" sz="6600" dirty="0" smtClean="0"/>
              <a:t> le </a:t>
            </a:r>
            <a:r>
              <a:rPr lang="en-US" sz="6600" dirty="0" err="1" smtClean="0"/>
              <a:t>dio</a:t>
            </a:r>
            <a:r>
              <a:rPr lang="en-US" sz="6600" dirty="0" smtClean="0"/>
              <a:t> </a:t>
            </a:r>
            <a:r>
              <a:rPr lang="en-US" sz="6600" dirty="0" err="1" smtClean="0"/>
              <a:t>golpes</a:t>
            </a:r>
            <a:r>
              <a:rPr lang="en-US" sz="6600" dirty="0" smtClean="0"/>
              <a:t> al </a:t>
            </a:r>
            <a:r>
              <a:rPr lang="en-US" sz="6600" dirty="0" err="1" smtClean="0"/>
              <a:t>muchachao</a:t>
            </a:r>
            <a:r>
              <a:rPr lang="en-US" sz="6600" dirty="0" smtClean="0"/>
              <a:t> </a:t>
            </a:r>
            <a:r>
              <a:rPr lang="en-US" sz="6600" dirty="0" err="1" smtClean="0"/>
              <a:t>según</a:t>
            </a:r>
            <a:r>
              <a:rPr lang="en-US" sz="6600" dirty="0" smtClean="0"/>
              <a:t> el </a:t>
            </a:r>
            <a:r>
              <a:rPr lang="en-US" sz="6600" dirty="0" err="1" smtClean="0"/>
              <a:t>muchacho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2542098" y="4064751"/>
            <a:ext cx="614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pple Chancery"/>
                <a:cs typeface="Apple Chancery"/>
              </a:rPr>
              <a:t>El </a:t>
            </a:r>
            <a:r>
              <a:rPr lang="en-US" sz="4800" dirty="0" err="1" smtClean="0">
                <a:latin typeface="Apple Chancery"/>
                <a:cs typeface="Apple Chancery"/>
              </a:rPr>
              <a:t>labrador</a:t>
            </a:r>
            <a:r>
              <a:rPr lang="en-US" sz="4800" dirty="0" smtClean="0">
                <a:latin typeface="Apple Chancery"/>
                <a:cs typeface="Apple Chancery"/>
              </a:rPr>
              <a:t> no </a:t>
            </a:r>
            <a:r>
              <a:rPr lang="en-US" sz="4800" dirty="0" err="1" smtClean="0">
                <a:latin typeface="Apple Chancery"/>
                <a:cs typeface="Apple Chancery"/>
              </a:rPr>
              <a:t>quería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pagarle</a:t>
            </a:r>
            <a:r>
              <a:rPr lang="en-US" sz="4800" dirty="0" smtClean="0">
                <a:latin typeface="Apple Chancery"/>
                <a:cs typeface="Apple Chancery"/>
              </a:rPr>
              <a:t> el </a:t>
            </a:r>
            <a:r>
              <a:rPr lang="en-US" sz="4800" dirty="0" err="1" smtClean="0">
                <a:latin typeface="Apple Chancery"/>
                <a:cs typeface="Apple Chancery"/>
              </a:rPr>
              <a:t>dinero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que</a:t>
            </a:r>
            <a:r>
              <a:rPr lang="en-US" sz="4800" dirty="0" smtClean="0">
                <a:latin typeface="Apple Chancery"/>
                <a:cs typeface="Apple Chancery"/>
              </a:rPr>
              <a:t> le </a:t>
            </a:r>
            <a:r>
              <a:rPr lang="en-US" sz="4800" dirty="0" err="1" smtClean="0">
                <a:latin typeface="Apple Chancery"/>
                <a:cs typeface="Apple Chancery"/>
              </a:rPr>
              <a:t>debía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69394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85577" y="401077"/>
            <a:ext cx="73185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V/F: Don </a:t>
            </a:r>
            <a:r>
              <a:rPr lang="en-US" sz="5400" dirty="0" err="1" smtClean="0"/>
              <a:t>Quijote</a:t>
            </a:r>
            <a:r>
              <a:rPr lang="en-US" sz="5400" dirty="0" smtClean="0"/>
              <a:t> </a:t>
            </a:r>
            <a:r>
              <a:rPr lang="en-US" sz="5400" dirty="0" err="1" smtClean="0"/>
              <a:t>piensa</a:t>
            </a:r>
            <a:r>
              <a:rPr lang="en-US" sz="5400" dirty="0" smtClean="0"/>
              <a:t> </a:t>
            </a:r>
            <a:r>
              <a:rPr lang="en-US" sz="5400" dirty="0" err="1" smtClean="0"/>
              <a:t>que</a:t>
            </a:r>
            <a:r>
              <a:rPr lang="en-US" sz="5400" dirty="0" smtClean="0"/>
              <a:t> el </a:t>
            </a:r>
            <a:r>
              <a:rPr lang="en-US" sz="5400" dirty="0" err="1" smtClean="0"/>
              <a:t>labrador</a:t>
            </a:r>
            <a:r>
              <a:rPr lang="en-US" sz="5400" dirty="0" smtClean="0"/>
              <a:t> </a:t>
            </a:r>
            <a:r>
              <a:rPr lang="en-US" sz="5400" dirty="0" err="1" smtClean="0"/>
              <a:t>es</a:t>
            </a:r>
            <a:r>
              <a:rPr lang="en-US" sz="5400" dirty="0" smtClean="0"/>
              <a:t> un hombre </a:t>
            </a:r>
            <a:r>
              <a:rPr lang="en-US" sz="5400" dirty="0" err="1" smtClean="0"/>
              <a:t>honrado</a:t>
            </a:r>
            <a:r>
              <a:rPr lang="en-US" sz="5400" dirty="0" smtClean="0"/>
              <a:t>.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623313" y="3702706"/>
            <a:ext cx="55139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Apple Chancery"/>
                <a:cs typeface="Apple Chancery"/>
              </a:rPr>
              <a:t>Verdadero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480051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34688" y="289861"/>
            <a:ext cx="820411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Deshizo</a:t>
            </a:r>
            <a:r>
              <a:rPr lang="en-US" sz="5400" dirty="0" smtClean="0"/>
              <a:t> don </a:t>
            </a:r>
            <a:r>
              <a:rPr lang="en-US" sz="5400" dirty="0" err="1" smtClean="0"/>
              <a:t>Quijote</a:t>
            </a:r>
            <a:r>
              <a:rPr lang="en-US" sz="5400" dirty="0" smtClean="0"/>
              <a:t> el </a:t>
            </a:r>
            <a:r>
              <a:rPr lang="en-US" sz="5400" dirty="0" err="1" smtClean="0"/>
              <a:t>agravio</a:t>
            </a:r>
            <a:r>
              <a:rPr lang="en-US" sz="5400" dirty="0" smtClean="0"/>
              <a:t> del </a:t>
            </a:r>
            <a:r>
              <a:rPr lang="en-US" sz="5400" dirty="0" err="1" smtClean="0"/>
              <a:t>muchacho</a:t>
            </a:r>
            <a:r>
              <a:rPr lang="en-US" sz="5400" dirty="0" smtClean="0"/>
              <a:t>? </a:t>
            </a:r>
            <a:r>
              <a:rPr lang="en-US" sz="5400" dirty="0" err="1" smtClean="0"/>
              <a:t>Explique</a:t>
            </a:r>
            <a:r>
              <a:rPr lang="en-US" sz="5400" dirty="0" smtClean="0"/>
              <a:t>.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422805" y="3002185"/>
            <a:ext cx="58815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Apple Chancery"/>
                <a:cs typeface="Apple Chancery"/>
              </a:rPr>
              <a:t>No, el </a:t>
            </a:r>
            <a:r>
              <a:rPr lang="en-US" sz="5400" dirty="0" err="1" smtClean="0">
                <a:latin typeface="Apple Chancery"/>
                <a:cs typeface="Apple Chancery"/>
              </a:rPr>
              <a:t>labrador</a:t>
            </a:r>
            <a:r>
              <a:rPr lang="en-US" sz="5400" dirty="0" smtClean="0">
                <a:latin typeface="Apple Chancery"/>
                <a:cs typeface="Apple Chancery"/>
              </a:rPr>
              <a:t> le </a:t>
            </a:r>
            <a:r>
              <a:rPr lang="en-US" sz="5400" dirty="0" err="1" smtClean="0">
                <a:latin typeface="Apple Chancery"/>
                <a:cs typeface="Apple Chancery"/>
              </a:rPr>
              <a:t>dio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más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golpes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después</a:t>
            </a:r>
            <a:r>
              <a:rPr lang="en-US" sz="5400" dirty="0" smtClean="0">
                <a:latin typeface="Apple Chancery"/>
                <a:cs typeface="Apple Chancery"/>
              </a:rPr>
              <a:t> de </a:t>
            </a:r>
            <a:r>
              <a:rPr lang="en-US" sz="5400" dirty="0" err="1" smtClean="0">
                <a:latin typeface="Apple Chancery"/>
                <a:cs typeface="Apple Chancery"/>
              </a:rPr>
              <a:t>que</a:t>
            </a:r>
            <a:r>
              <a:rPr lang="en-US" sz="5400" dirty="0" smtClean="0">
                <a:latin typeface="Apple Chancery"/>
                <a:cs typeface="Apple Chancery"/>
              </a:rPr>
              <a:t> don </a:t>
            </a:r>
            <a:r>
              <a:rPr lang="en-US" sz="5400" dirty="0" err="1" smtClean="0">
                <a:latin typeface="Apple Chancery"/>
                <a:cs typeface="Apple Chancery"/>
              </a:rPr>
              <a:t>Quijote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salió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72167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52159" y="146018"/>
            <a:ext cx="76193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Qué</a:t>
            </a:r>
            <a:r>
              <a:rPr lang="en-US" sz="5400" dirty="0" smtClean="0"/>
              <a:t> les </a:t>
            </a:r>
            <a:r>
              <a:rPr lang="en-US" sz="5400" dirty="0" err="1" smtClean="0"/>
              <a:t>gritó</a:t>
            </a:r>
            <a:r>
              <a:rPr lang="en-US" sz="5400" dirty="0" smtClean="0"/>
              <a:t> don </a:t>
            </a:r>
            <a:r>
              <a:rPr lang="en-US" sz="5400" dirty="0" err="1" smtClean="0"/>
              <a:t>Quijote</a:t>
            </a:r>
            <a:r>
              <a:rPr lang="en-US" sz="5400" dirty="0" smtClean="0"/>
              <a:t> en la </a:t>
            </a:r>
            <a:r>
              <a:rPr lang="en-US" sz="5400" dirty="0" err="1" smtClean="0"/>
              <a:t>mitad</a:t>
            </a:r>
            <a:r>
              <a:rPr lang="en-US" sz="5400" dirty="0" smtClean="0"/>
              <a:t> del </a:t>
            </a:r>
            <a:r>
              <a:rPr lang="en-US" sz="5400" dirty="0" err="1" smtClean="0"/>
              <a:t>camino</a:t>
            </a:r>
            <a:r>
              <a:rPr lang="en-US" sz="5400" dirty="0" smtClean="0"/>
              <a:t> a los </a:t>
            </a:r>
            <a:r>
              <a:rPr lang="en-US" sz="5400" dirty="0" err="1" smtClean="0"/>
              <a:t>mercaderes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506350" y="2624723"/>
            <a:ext cx="640318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Apple Chancery"/>
                <a:cs typeface="Apple Chancery"/>
              </a:rPr>
              <a:t>Todo</a:t>
            </a:r>
            <a:r>
              <a:rPr lang="en-US" sz="4400" dirty="0" smtClean="0">
                <a:latin typeface="Apple Chancery"/>
                <a:cs typeface="Apple Chancery"/>
              </a:rPr>
              <a:t> el </a:t>
            </a:r>
            <a:r>
              <a:rPr lang="en-US" sz="4400" dirty="0" err="1" smtClean="0">
                <a:latin typeface="Apple Chancery"/>
                <a:cs typeface="Apple Chancery"/>
              </a:rPr>
              <a:t>mundo</a:t>
            </a:r>
            <a:r>
              <a:rPr lang="en-US" sz="4400" dirty="0" smtClean="0">
                <a:latin typeface="Apple Chancery"/>
                <a:cs typeface="Apple Chancery"/>
              </a:rPr>
              <a:t> se </a:t>
            </a:r>
            <a:r>
              <a:rPr lang="en-US" sz="4400" dirty="0" err="1" smtClean="0">
                <a:latin typeface="Apple Chancery"/>
                <a:cs typeface="Apple Chancery"/>
              </a:rPr>
              <a:t>detenga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si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todo</a:t>
            </a:r>
            <a:r>
              <a:rPr lang="en-US" sz="4400" dirty="0" smtClean="0">
                <a:latin typeface="Apple Chancery"/>
                <a:cs typeface="Apple Chancery"/>
              </a:rPr>
              <a:t> el </a:t>
            </a:r>
            <a:r>
              <a:rPr lang="en-US" sz="4400" dirty="0" err="1" smtClean="0">
                <a:latin typeface="Apple Chancery"/>
                <a:cs typeface="Apple Chancery"/>
              </a:rPr>
              <a:t>mundo</a:t>
            </a:r>
            <a:r>
              <a:rPr lang="en-US" sz="4400" dirty="0" smtClean="0">
                <a:latin typeface="Apple Chancery"/>
                <a:cs typeface="Apple Chancery"/>
              </a:rPr>
              <a:t> no </a:t>
            </a:r>
            <a:r>
              <a:rPr lang="en-US" sz="4400" dirty="0" err="1" smtClean="0">
                <a:latin typeface="Apple Chancery"/>
                <a:cs typeface="Apple Chancery"/>
              </a:rPr>
              <a:t>confiesa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que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Dulcinea</a:t>
            </a:r>
            <a:r>
              <a:rPr lang="en-US" sz="4400" dirty="0" smtClean="0">
                <a:latin typeface="Apple Chancery"/>
                <a:cs typeface="Apple Chancery"/>
              </a:rPr>
              <a:t> del </a:t>
            </a:r>
            <a:r>
              <a:rPr lang="en-US" sz="4400" dirty="0" err="1" smtClean="0">
                <a:latin typeface="Apple Chancery"/>
                <a:cs typeface="Apple Chancery"/>
              </a:rPr>
              <a:t>Toboso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es</a:t>
            </a:r>
            <a:r>
              <a:rPr lang="en-US" sz="4400" dirty="0" smtClean="0">
                <a:latin typeface="Apple Chancery"/>
                <a:cs typeface="Apple Chancery"/>
              </a:rPr>
              <a:t> la </a:t>
            </a:r>
            <a:r>
              <a:rPr lang="en-US" sz="4400" dirty="0" err="1" smtClean="0">
                <a:latin typeface="Apple Chancery"/>
                <a:cs typeface="Apple Chancery"/>
              </a:rPr>
              <a:t>doncella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más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hermosa</a:t>
            </a:r>
            <a:r>
              <a:rPr lang="en-US" sz="4400" dirty="0" smtClean="0">
                <a:latin typeface="Apple Chancery"/>
                <a:cs typeface="Apple Chancery"/>
              </a:rPr>
              <a:t> del </a:t>
            </a:r>
            <a:r>
              <a:rPr lang="en-US" sz="4400" dirty="0" err="1" smtClean="0">
                <a:latin typeface="Apple Chancery"/>
                <a:cs typeface="Apple Chancery"/>
              </a:rPr>
              <a:t>mundo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952934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01271" y="333296"/>
            <a:ext cx="83210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Quién</a:t>
            </a:r>
            <a:r>
              <a:rPr lang="en-US" sz="5400" dirty="0" smtClean="0"/>
              <a:t> </a:t>
            </a:r>
            <a:r>
              <a:rPr lang="en-US" sz="5400" dirty="0" err="1" smtClean="0"/>
              <a:t>ayudó</a:t>
            </a:r>
            <a:r>
              <a:rPr lang="en-US" sz="5400" dirty="0" smtClean="0"/>
              <a:t> a don </a:t>
            </a:r>
            <a:r>
              <a:rPr lang="en-US" sz="5400" dirty="0" err="1" smtClean="0"/>
              <a:t>Quijote</a:t>
            </a:r>
            <a:r>
              <a:rPr lang="en-US" sz="5400" dirty="0" smtClean="0"/>
              <a:t> </a:t>
            </a:r>
            <a:r>
              <a:rPr lang="en-US" sz="5400" dirty="0" err="1" smtClean="0"/>
              <a:t>cuando</a:t>
            </a:r>
            <a:r>
              <a:rPr lang="en-US" sz="5400" dirty="0" smtClean="0"/>
              <a:t> </a:t>
            </a:r>
            <a:r>
              <a:rPr lang="en-US" sz="5400" dirty="0" err="1" smtClean="0"/>
              <a:t>estaba</a:t>
            </a:r>
            <a:r>
              <a:rPr lang="en-US" sz="5400" dirty="0" smtClean="0"/>
              <a:t> </a:t>
            </a:r>
            <a:r>
              <a:rPr lang="en-US" sz="5400" dirty="0" err="1" smtClean="0"/>
              <a:t>apaleado</a:t>
            </a:r>
            <a:r>
              <a:rPr lang="en-US" sz="5400" dirty="0" smtClean="0"/>
              <a:t> y no </a:t>
            </a:r>
            <a:r>
              <a:rPr lang="en-US" sz="5400" dirty="0" err="1" smtClean="0"/>
              <a:t>podía</a:t>
            </a:r>
            <a:r>
              <a:rPr lang="en-US" sz="5400" dirty="0" smtClean="0"/>
              <a:t> </a:t>
            </a:r>
            <a:r>
              <a:rPr lang="en-US" sz="5400" dirty="0" err="1" smtClean="0"/>
              <a:t>levantarse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394546" y="3225377"/>
            <a:ext cx="60820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Apple Chancery"/>
                <a:cs typeface="Apple Chancery"/>
              </a:rPr>
              <a:t>Un </a:t>
            </a:r>
            <a:r>
              <a:rPr lang="en-US" sz="4800" dirty="0" err="1" smtClean="0">
                <a:latin typeface="Apple Chancery"/>
                <a:cs typeface="Apple Chancery"/>
              </a:rPr>
              <a:t>labrador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que</a:t>
            </a:r>
            <a:r>
              <a:rPr lang="en-US" sz="4800" dirty="0" smtClean="0">
                <a:latin typeface="Apple Chancery"/>
                <a:cs typeface="Apple Chancery"/>
              </a:rPr>
              <a:t> era </a:t>
            </a:r>
            <a:r>
              <a:rPr lang="en-US" sz="4800" dirty="0" err="1" smtClean="0">
                <a:latin typeface="Apple Chancery"/>
                <a:cs typeface="Apple Chancery"/>
              </a:rPr>
              <a:t>vecino</a:t>
            </a:r>
            <a:r>
              <a:rPr lang="en-US" sz="4800" dirty="0" smtClean="0">
                <a:latin typeface="Apple Chancery"/>
                <a:cs typeface="Apple Chancery"/>
              </a:rPr>
              <a:t> de don </a:t>
            </a:r>
            <a:r>
              <a:rPr lang="en-US" sz="4800" dirty="0" err="1" smtClean="0">
                <a:latin typeface="Apple Chancery"/>
                <a:cs typeface="Apple Chancery"/>
              </a:rPr>
              <a:t>Quijote</a:t>
            </a:r>
            <a:r>
              <a:rPr lang="en-US" sz="4800" dirty="0" smtClean="0">
                <a:latin typeface="Apple Chancery"/>
                <a:cs typeface="Apple Chancery"/>
              </a:rPr>
              <a:t> lo </a:t>
            </a:r>
            <a:r>
              <a:rPr lang="en-US" sz="4800" dirty="0" err="1" smtClean="0">
                <a:latin typeface="Apple Chancery"/>
                <a:cs typeface="Apple Chancery"/>
              </a:rPr>
              <a:t>ayudó</a:t>
            </a:r>
            <a:r>
              <a:rPr lang="en-US" sz="4800" dirty="0" smtClean="0">
                <a:latin typeface="Apple Chancery"/>
                <a:cs typeface="Apple Chancery"/>
              </a:rPr>
              <a:t> y lo </a:t>
            </a:r>
            <a:r>
              <a:rPr lang="en-US" sz="4800" dirty="0" err="1" smtClean="0">
                <a:latin typeface="Apple Chancery"/>
                <a:cs typeface="Apple Chancery"/>
              </a:rPr>
              <a:t>llevó</a:t>
            </a:r>
            <a:r>
              <a:rPr lang="en-US" sz="4800" dirty="0" smtClean="0">
                <a:latin typeface="Apple Chancery"/>
                <a:cs typeface="Apple Chancery"/>
              </a:rPr>
              <a:t> a </a:t>
            </a:r>
            <a:r>
              <a:rPr lang="en-US" sz="4800" dirty="0" err="1" smtClean="0">
                <a:latin typeface="Apple Chancery"/>
                <a:cs typeface="Apple Chancery"/>
              </a:rPr>
              <a:t>su</a:t>
            </a:r>
            <a:r>
              <a:rPr lang="en-US" sz="4800" dirty="0" smtClean="0">
                <a:latin typeface="Apple Chancery"/>
                <a:cs typeface="Apple Chancery"/>
              </a:rPr>
              <a:t> casa.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759467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4434" y="160348"/>
            <a:ext cx="807044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¿</a:t>
            </a:r>
            <a:r>
              <a:rPr lang="en-US" sz="5400" dirty="0" err="1"/>
              <a:t>Por</a:t>
            </a:r>
            <a:r>
              <a:rPr lang="en-US" sz="5400" dirty="0"/>
              <a:t> </a:t>
            </a:r>
            <a:r>
              <a:rPr lang="en-US" sz="5400" dirty="0" err="1"/>
              <a:t>qué</a:t>
            </a:r>
            <a:r>
              <a:rPr lang="en-US" sz="5400" dirty="0"/>
              <a:t> </a:t>
            </a:r>
            <a:r>
              <a:rPr lang="en-US" sz="5400" dirty="0" err="1"/>
              <a:t>quería</a:t>
            </a:r>
            <a:r>
              <a:rPr lang="en-US" sz="5400" dirty="0"/>
              <a:t> </a:t>
            </a:r>
            <a:r>
              <a:rPr lang="en-US" sz="5400" dirty="0" err="1"/>
              <a:t>tener</a:t>
            </a:r>
            <a:r>
              <a:rPr lang="en-US" sz="5400" dirty="0"/>
              <a:t> don </a:t>
            </a:r>
            <a:r>
              <a:rPr lang="en-US" sz="5400" dirty="0" err="1"/>
              <a:t>Quijote</a:t>
            </a:r>
            <a:r>
              <a:rPr lang="en-US" sz="5400" dirty="0"/>
              <a:t> </a:t>
            </a:r>
            <a:r>
              <a:rPr lang="en-US" sz="5400" dirty="0" err="1"/>
              <a:t>una</a:t>
            </a:r>
            <a:r>
              <a:rPr lang="en-US" sz="5400" dirty="0"/>
              <a:t> </a:t>
            </a:r>
            <a:r>
              <a:rPr lang="en-US" sz="5400" dirty="0" err="1"/>
              <a:t>batalla</a:t>
            </a:r>
            <a:r>
              <a:rPr lang="en-US" sz="5400" dirty="0"/>
              <a:t> con los </a:t>
            </a:r>
            <a:r>
              <a:rPr lang="en-US" sz="5400" dirty="0" err="1"/>
              <a:t>mercaderes</a:t>
            </a:r>
            <a:r>
              <a:rPr lang="en-US" sz="5400" dirty="0"/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50296" y="2971806"/>
            <a:ext cx="62157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latin typeface="Apple Chancery"/>
                <a:cs typeface="Apple Chancery"/>
              </a:rPr>
              <a:t>Ellos</a:t>
            </a:r>
            <a:r>
              <a:rPr lang="en-US" sz="4000" dirty="0">
                <a:latin typeface="Apple Chancery"/>
                <a:cs typeface="Apple Chancery"/>
              </a:rPr>
              <a:t> no </a:t>
            </a:r>
            <a:r>
              <a:rPr lang="en-US" sz="4000" dirty="0" err="1">
                <a:latin typeface="Apple Chancery"/>
                <a:cs typeface="Apple Chancery"/>
              </a:rPr>
              <a:t>quisieron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confesar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que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Dulcinea</a:t>
            </a:r>
            <a:r>
              <a:rPr lang="en-US" sz="4000" dirty="0">
                <a:latin typeface="Apple Chancery"/>
                <a:cs typeface="Apple Chancery"/>
              </a:rPr>
              <a:t> era la </a:t>
            </a:r>
            <a:r>
              <a:rPr lang="en-US" sz="4000" dirty="0" err="1">
                <a:latin typeface="Apple Chancery"/>
                <a:cs typeface="Apple Chancery"/>
              </a:rPr>
              <a:t>doncella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más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hermosa</a:t>
            </a:r>
            <a:r>
              <a:rPr lang="en-US" sz="4000" dirty="0">
                <a:latin typeface="Apple Chancery"/>
                <a:cs typeface="Apple Chancery"/>
              </a:rPr>
              <a:t> del </a:t>
            </a:r>
            <a:r>
              <a:rPr lang="en-US" sz="4000" dirty="0" err="1">
                <a:latin typeface="Apple Chancery"/>
                <a:cs typeface="Apple Chancery"/>
              </a:rPr>
              <a:t>mundo</a:t>
            </a:r>
            <a:r>
              <a:rPr lang="en-US" sz="4000" dirty="0">
                <a:latin typeface="Apple Chancery"/>
                <a:cs typeface="Apple Chancery"/>
              </a:rPr>
              <a:t> y un </a:t>
            </a:r>
            <a:r>
              <a:rPr lang="en-US" sz="4000" dirty="0" err="1">
                <a:latin typeface="Apple Chancery"/>
                <a:cs typeface="Apple Chancery"/>
              </a:rPr>
              <a:t>mercader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dijo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que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pensaba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que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ella</a:t>
            </a:r>
            <a:r>
              <a:rPr lang="en-US" sz="4000" dirty="0">
                <a:latin typeface="Apple Chancery"/>
                <a:cs typeface="Apple Chancery"/>
              </a:rPr>
              <a:t> era </a:t>
            </a:r>
            <a:r>
              <a:rPr lang="en-US" sz="4000" dirty="0" err="1">
                <a:latin typeface="Apple Chancery"/>
                <a:cs typeface="Apple Chancery"/>
              </a:rPr>
              <a:t>tuerta</a:t>
            </a:r>
            <a:r>
              <a:rPr lang="en-US" sz="4000" dirty="0">
                <a:latin typeface="Apple Chancery"/>
                <a:cs typeface="Apple Chancery"/>
              </a:rPr>
              <a:t>.</a:t>
            </a:r>
          </a:p>
          <a:p>
            <a:pPr algn="ctr"/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50686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6155" y="31219"/>
            <a:ext cx="86443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decidieron</a:t>
            </a:r>
            <a:r>
              <a:rPr lang="en-US" sz="5400" dirty="0" smtClean="0"/>
              <a:t> </a:t>
            </a:r>
            <a:r>
              <a:rPr lang="en-US" sz="5400" dirty="0" err="1" smtClean="0"/>
              <a:t>hacer</a:t>
            </a:r>
            <a:r>
              <a:rPr lang="en-US" sz="5400" dirty="0" smtClean="0"/>
              <a:t> la </a:t>
            </a:r>
            <a:r>
              <a:rPr lang="en-US" sz="5400" dirty="0" err="1" smtClean="0"/>
              <a:t>sobrina</a:t>
            </a:r>
            <a:r>
              <a:rPr lang="en-US" sz="5400" dirty="0" smtClean="0"/>
              <a:t> y los amigos de don </a:t>
            </a:r>
            <a:r>
              <a:rPr lang="en-US" sz="5400" dirty="0" err="1" smtClean="0"/>
              <a:t>Quijote</a:t>
            </a:r>
            <a:r>
              <a:rPr lang="en-US" sz="5400" dirty="0" smtClean="0"/>
              <a:t> con los </a:t>
            </a:r>
            <a:r>
              <a:rPr lang="en-US" sz="5400" dirty="0" err="1" smtClean="0"/>
              <a:t>libros</a:t>
            </a:r>
            <a:r>
              <a:rPr lang="en-US" sz="5400" dirty="0" smtClean="0"/>
              <a:t> de don </a:t>
            </a:r>
            <a:r>
              <a:rPr lang="en-US" sz="5400" dirty="0" err="1" smtClean="0"/>
              <a:t>Quijote</a:t>
            </a:r>
            <a:r>
              <a:rPr lang="en-US" sz="5400" dirty="0" smtClean="0"/>
              <a:t>? ¿</a:t>
            </a:r>
            <a:r>
              <a:rPr lang="en-US" sz="5400" dirty="0" err="1"/>
              <a:t>P</a:t>
            </a:r>
            <a:r>
              <a:rPr lang="en-US" sz="5400" dirty="0" err="1" smtClean="0"/>
              <a:t>or</a:t>
            </a:r>
            <a:r>
              <a:rPr lang="en-US" sz="5400" dirty="0" smtClean="0"/>
              <a:t> </a:t>
            </a:r>
            <a:r>
              <a:rPr lang="en-US" sz="5400" dirty="0" err="1" smtClean="0"/>
              <a:t>qué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204332" y="3496601"/>
            <a:ext cx="66661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pple Chancery"/>
                <a:cs typeface="Apple Chancery"/>
              </a:rPr>
              <a:t>Decidieron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quemar</a:t>
            </a:r>
            <a:r>
              <a:rPr lang="en-US" sz="4000" dirty="0" smtClean="0">
                <a:latin typeface="Apple Chancery"/>
                <a:cs typeface="Apple Chancery"/>
              </a:rPr>
              <a:t> los </a:t>
            </a:r>
            <a:r>
              <a:rPr lang="en-US" sz="4000" dirty="0" err="1" smtClean="0">
                <a:latin typeface="Apple Chancery"/>
                <a:cs typeface="Apple Chancery"/>
              </a:rPr>
              <a:t>libros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caballerías</a:t>
            </a:r>
            <a:r>
              <a:rPr lang="en-US" sz="4000" dirty="0" smtClean="0">
                <a:latin typeface="Apple Chancery"/>
                <a:cs typeface="Apple Chancery"/>
              </a:rPr>
              <a:t> de don </a:t>
            </a:r>
            <a:r>
              <a:rPr lang="en-US" sz="4000" dirty="0" err="1" smtClean="0">
                <a:latin typeface="Apple Chancery"/>
                <a:cs typeface="Apple Chancery"/>
              </a:rPr>
              <a:t>Quijote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porque</a:t>
            </a:r>
            <a:r>
              <a:rPr lang="en-US" sz="4000" dirty="0" smtClean="0">
                <a:latin typeface="Apple Chancery"/>
                <a:cs typeface="Apple Chancery"/>
              </a:rPr>
              <a:t> se </a:t>
            </a:r>
            <a:r>
              <a:rPr lang="en-US" sz="4000" dirty="0" err="1" smtClean="0">
                <a:latin typeface="Apple Chancery"/>
                <a:cs typeface="Apple Chancery"/>
              </a:rPr>
              <a:t>volvió</a:t>
            </a:r>
            <a:r>
              <a:rPr lang="en-US" sz="4000" dirty="0" smtClean="0">
                <a:latin typeface="Apple Chancery"/>
                <a:cs typeface="Apple Chancery"/>
              </a:rPr>
              <a:t> loco </a:t>
            </a:r>
            <a:r>
              <a:rPr lang="en-US" sz="4000" dirty="0" err="1" smtClean="0">
                <a:latin typeface="Apple Chancery"/>
                <a:cs typeface="Apple Chancery"/>
              </a:rPr>
              <a:t>después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leerlos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27629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1149" y="241193"/>
            <a:ext cx="83712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Quién</a:t>
            </a:r>
            <a:r>
              <a:rPr lang="en-US" sz="5400" dirty="0" smtClean="0"/>
              <a:t> </a:t>
            </a:r>
            <a:r>
              <a:rPr lang="en-US" sz="5400" dirty="0" err="1" smtClean="0"/>
              <a:t>es</a:t>
            </a:r>
            <a:r>
              <a:rPr lang="en-US" sz="5400" dirty="0" smtClean="0"/>
              <a:t> </a:t>
            </a:r>
            <a:r>
              <a:rPr lang="en-US" sz="5400" dirty="0" err="1" smtClean="0"/>
              <a:t>Aldonza</a:t>
            </a:r>
            <a:r>
              <a:rPr lang="en-US" sz="5400" dirty="0" smtClean="0"/>
              <a:t> Lorenzo?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592189" y="2579020"/>
            <a:ext cx="62391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una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bonita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moza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labradora</a:t>
            </a:r>
            <a:r>
              <a:rPr lang="en-US" sz="3600" dirty="0" smtClean="0">
                <a:latin typeface="Apple Chancery"/>
                <a:cs typeface="Apple Chancery"/>
              </a:rPr>
              <a:t>. Don </a:t>
            </a:r>
            <a:r>
              <a:rPr lang="en-US" sz="3600" dirty="0" err="1" smtClean="0">
                <a:latin typeface="Apple Chancery"/>
                <a:cs typeface="Apple Chancery"/>
              </a:rPr>
              <a:t>Quijote</a:t>
            </a:r>
            <a:r>
              <a:rPr lang="en-US" sz="3600" dirty="0" smtClean="0">
                <a:latin typeface="Apple Chancery"/>
                <a:cs typeface="Apple Chancery"/>
              </a:rPr>
              <a:t> decide </a:t>
            </a:r>
            <a:r>
              <a:rPr lang="en-US" sz="3600" dirty="0" err="1" smtClean="0">
                <a:latin typeface="Apple Chancery"/>
                <a:cs typeface="Apple Chancery"/>
              </a:rPr>
              <a:t>enamorarse</a:t>
            </a:r>
            <a:r>
              <a:rPr lang="en-US" sz="3600" dirty="0" smtClean="0">
                <a:latin typeface="Apple Chancery"/>
                <a:cs typeface="Apple Chancery"/>
              </a:rPr>
              <a:t> de </a:t>
            </a:r>
            <a:r>
              <a:rPr lang="en-US" sz="3600" dirty="0" err="1" smtClean="0">
                <a:latin typeface="Apple Chancery"/>
                <a:cs typeface="Apple Chancery"/>
              </a:rPr>
              <a:t>ella</a:t>
            </a:r>
            <a:r>
              <a:rPr lang="en-US" sz="3600" dirty="0" smtClean="0">
                <a:latin typeface="Apple Chancery"/>
                <a:cs typeface="Apple Chancery"/>
              </a:rPr>
              <a:t> y cambia </a:t>
            </a:r>
            <a:r>
              <a:rPr lang="en-US" sz="3600" dirty="0" err="1" smtClean="0">
                <a:latin typeface="Apple Chancery"/>
                <a:cs typeface="Apple Chancery"/>
              </a:rPr>
              <a:t>su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nombre</a:t>
            </a:r>
            <a:r>
              <a:rPr lang="en-US" sz="3600" dirty="0" smtClean="0">
                <a:latin typeface="Apple Chancery"/>
                <a:cs typeface="Apple Chancery"/>
              </a:rPr>
              <a:t> a </a:t>
            </a:r>
            <a:r>
              <a:rPr lang="en-US" sz="3600" dirty="0" err="1" smtClean="0">
                <a:latin typeface="Apple Chancery"/>
                <a:cs typeface="Apple Chancery"/>
              </a:rPr>
              <a:t>Dulcinea</a:t>
            </a:r>
            <a:r>
              <a:rPr lang="en-US" sz="3600" dirty="0" smtClean="0">
                <a:latin typeface="Apple Chancery"/>
                <a:cs typeface="Apple Chancery"/>
              </a:rPr>
              <a:t> del </a:t>
            </a:r>
            <a:r>
              <a:rPr lang="en-US" sz="3600" dirty="0" err="1" smtClean="0">
                <a:latin typeface="Apple Chancery"/>
                <a:cs typeface="Apple Chancery"/>
              </a:rPr>
              <a:t>Toboso</a:t>
            </a:r>
            <a:r>
              <a:rPr lang="en-US" sz="3600" dirty="0" smtClean="0">
                <a:latin typeface="Apple Chancery"/>
                <a:cs typeface="Apple Chancery"/>
              </a:rPr>
              <a:t>. 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693428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4900" y="305520"/>
            <a:ext cx="67556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Cómo</a:t>
            </a:r>
            <a:r>
              <a:rPr lang="en-US" sz="6000" dirty="0" smtClean="0"/>
              <a:t> se </a:t>
            </a:r>
            <a:r>
              <a:rPr lang="en-US" sz="6000" dirty="0" err="1" smtClean="0"/>
              <a:t>llamaba</a:t>
            </a:r>
            <a:r>
              <a:rPr lang="en-US" sz="6000" dirty="0" smtClean="0"/>
              <a:t> el </a:t>
            </a:r>
            <a:r>
              <a:rPr lang="en-US" sz="6000" dirty="0" err="1" smtClean="0"/>
              <a:t>caballo</a:t>
            </a:r>
            <a:r>
              <a:rPr lang="en-US" sz="6000" dirty="0" smtClean="0"/>
              <a:t> de don </a:t>
            </a:r>
            <a:r>
              <a:rPr lang="en-US" sz="6000" dirty="0" err="1" smtClean="0"/>
              <a:t>Quijote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pic>
        <p:nvPicPr>
          <p:cNvPr id="7" name="Picture 6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112" y="4702660"/>
            <a:ext cx="571477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pple Chancery"/>
                <a:cs typeface="Apple Chancery"/>
              </a:rPr>
              <a:t>Se </a:t>
            </a:r>
            <a:r>
              <a:rPr lang="en-US" sz="4000" dirty="0" err="1" smtClean="0">
                <a:latin typeface="Apple Chancery"/>
                <a:cs typeface="Apple Chancery"/>
              </a:rPr>
              <a:t>llamaba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Rocinante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229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18487" y="869000"/>
            <a:ext cx="77863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¿</a:t>
            </a:r>
            <a:r>
              <a:rPr lang="en-US" sz="4800" dirty="0" err="1" smtClean="0"/>
              <a:t>Quién</a:t>
            </a:r>
            <a:r>
              <a:rPr lang="en-US" sz="4800" dirty="0" smtClean="0"/>
              <a:t> </a:t>
            </a:r>
            <a:r>
              <a:rPr lang="en-US" sz="4800" dirty="0" err="1" smtClean="0"/>
              <a:t>es</a:t>
            </a:r>
            <a:r>
              <a:rPr lang="en-US" sz="4800" dirty="0" smtClean="0"/>
              <a:t> el </a:t>
            </a:r>
            <a:r>
              <a:rPr lang="en-US" sz="4800" dirty="0" err="1" smtClean="0"/>
              <a:t>amor</a:t>
            </a:r>
            <a:r>
              <a:rPr lang="en-US" sz="4800" dirty="0" smtClean="0"/>
              <a:t> de don </a:t>
            </a:r>
            <a:r>
              <a:rPr lang="en-US" sz="4800" dirty="0" err="1" smtClean="0"/>
              <a:t>Quijote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924075" y="3826944"/>
            <a:ext cx="5580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pple Chancery"/>
                <a:cs typeface="Apple Chancery"/>
              </a:rPr>
              <a:t>Es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Dulcinea</a:t>
            </a:r>
            <a:r>
              <a:rPr lang="en-US" sz="4000" dirty="0" smtClean="0">
                <a:latin typeface="Apple Chancery"/>
                <a:cs typeface="Apple Chancery"/>
              </a:rPr>
              <a:t> del </a:t>
            </a:r>
            <a:r>
              <a:rPr lang="en-US" sz="4000" dirty="0" err="1" smtClean="0">
                <a:latin typeface="Apple Chancery"/>
                <a:cs typeface="Apple Chancery"/>
              </a:rPr>
              <a:t>Toboso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21121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02286" y="384366"/>
            <a:ext cx="71848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¿</a:t>
            </a:r>
            <a:r>
              <a:rPr lang="en-US" sz="4800" dirty="0" err="1" smtClean="0"/>
              <a:t>Quién</a:t>
            </a:r>
            <a:r>
              <a:rPr lang="en-US" sz="4800" dirty="0" smtClean="0"/>
              <a:t> </a:t>
            </a:r>
            <a:r>
              <a:rPr lang="en-US" sz="4800" dirty="0" err="1" smtClean="0"/>
              <a:t>es</a:t>
            </a:r>
            <a:r>
              <a:rPr lang="en-US" sz="4800" dirty="0" smtClean="0"/>
              <a:t> Andrés?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368882" y="2173528"/>
            <a:ext cx="67182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pple Chancery"/>
                <a:cs typeface="Apple Chancery"/>
              </a:rPr>
              <a:t>Es</a:t>
            </a:r>
            <a:r>
              <a:rPr lang="en-US" sz="4000" dirty="0" smtClean="0">
                <a:latin typeface="Apple Chancery"/>
                <a:cs typeface="Apple Chancery"/>
              </a:rPr>
              <a:t> el </a:t>
            </a:r>
            <a:r>
              <a:rPr lang="en-US" sz="4000" dirty="0" err="1" smtClean="0">
                <a:latin typeface="Apple Chancery"/>
                <a:cs typeface="Apple Chancery"/>
              </a:rPr>
              <a:t>muchacho</a:t>
            </a:r>
            <a:r>
              <a:rPr lang="en-US" sz="4000" dirty="0" smtClean="0">
                <a:latin typeface="Apple Chancery"/>
                <a:cs typeface="Apple Chancery"/>
              </a:rPr>
              <a:t> de 15 </a:t>
            </a:r>
            <a:r>
              <a:rPr lang="en-US" sz="4000" dirty="0" err="1" smtClean="0">
                <a:latin typeface="Apple Chancery"/>
                <a:cs typeface="Apple Chancery"/>
              </a:rPr>
              <a:t>años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está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atado</a:t>
            </a:r>
            <a:r>
              <a:rPr lang="en-US" sz="4000" dirty="0" smtClean="0">
                <a:latin typeface="Apple Chancery"/>
                <a:cs typeface="Apple Chancery"/>
              </a:rPr>
              <a:t> a un </a:t>
            </a:r>
            <a:r>
              <a:rPr lang="en-US" sz="4000" dirty="0" err="1" smtClean="0">
                <a:latin typeface="Apple Chancery"/>
                <a:cs typeface="Apple Chancery"/>
              </a:rPr>
              <a:t>árbol</a:t>
            </a:r>
            <a:r>
              <a:rPr lang="en-US" sz="4000" dirty="0" smtClean="0">
                <a:latin typeface="Apple Chancery"/>
                <a:cs typeface="Apple Chancery"/>
              </a:rPr>
              <a:t> y </a:t>
            </a:r>
            <a:r>
              <a:rPr lang="en-US" sz="4000" dirty="0" err="1" smtClean="0">
                <a:latin typeface="Apple Chancery"/>
                <a:cs typeface="Apple Chancery"/>
              </a:rPr>
              <a:t>recibe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muchos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golpes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su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amo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por</a:t>
            </a:r>
            <a:r>
              <a:rPr lang="en-US" sz="4000" dirty="0" smtClean="0">
                <a:latin typeface="Apple Chancery"/>
                <a:cs typeface="Apple Chancery"/>
              </a:rPr>
              <a:t> no </a:t>
            </a:r>
            <a:r>
              <a:rPr lang="en-US" sz="4000" dirty="0" err="1" smtClean="0">
                <a:latin typeface="Apple Chancery"/>
                <a:cs typeface="Apple Chancery"/>
              </a:rPr>
              <a:t>guardar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bien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las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ovejas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47704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4307" y="668462"/>
            <a:ext cx="85048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Quién</a:t>
            </a:r>
            <a:r>
              <a:rPr lang="en-US" sz="6000" dirty="0" smtClean="0"/>
              <a:t> </a:t>
            </a:r>
            <a:r>
              <a:rPr lang="en-US" sz="6000" dirty="0" err="1" smtClean="0"/>
              <a:t>es</a:t>
            </a:r>
            <a:r>
              <a:rPr lang="en-US" sz="6000" dirty="0" smtClean="0"/>
              <a:t> Juan </a:t>
            </a:r>
            <a:r>
              <a:rPr lang="en-US" sz="6000" dirty="0" err="1" smtClean="0"/>
              <a:t>Haldudo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239007" y="2068901"/>
            <a:ext cx="6650181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Apple Chancery"/>
                <a:cs typeface="Apple Chancery"/>
              </a:rPr>
              <a:t>Es</a:t>
            </a:r>
            <a:r>
              <a:rPr lang="en-US" sz="4400" dirty="0" smtClean="0">
                <a:latin typeface="Apple Chancery"/>
                <a:cs typeface="Apple Chancery"/>
              </a:rPr>
              <a:t> el </a:t>
            </a:r>
            <a:r>
              <a:rPr lang="en-US" sz="4400" dirty="0" err="1" smtClean="0">
                <a:latin typeface="Apple Chancery"/>
                <a:cs typeface="Apple Chancery"/>
              </a:rPr>
              <a:t>labrador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robusto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que</a:t>
            </a:r>
            <a:r>
              <a:rPr lang="en-US" sz="4400" dirty="0" smtClean="0">
                <a:latin typeface="Apple Chancery"/>
                <a:cs typeface="Apple Chancery"/>
              </a:rPr>
              <a:t> le da </a:t>
            </a:r>
            <a:r>
              <a:rPr lang="en-US" sz="4400" dirty="0" err="1" smtClean="0">
                <a:latin typeface="Apple Chancery"/>
                <a:cs typeface="Apple Chancery"/>
              </a:rPr>
              <a:t>muchos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golpes</a:t>
            </a:r>
            <a:r>
              <a:rPr lang="en-US" sz="4400" dirty="0" smtClean="0">
                <a:latin typeface="Apple Chancery"/>
                <a:cs typeface="Apple Chancery"/>
              </a:rPr>
              <a:t> a Andrés </a:t>
            </a:r>
            <a:r>
              <a:rPr lang="en-US" sz="4400" dirty="0" err="1" smtClean="0">
                <a:latin typeface="Apple Chancery"/>
                <a:cs typeface="Apple Chancery"/>
              </a:rPr>
              <a:t>por</a:t>
            </a:r>
            <a:r>
              <a:rPr lang="en-US" sz="4400" dirty="0" smtClean="0">
                <a:latin typeface="Apple Chancery"/>
                <a:cs typeface="Apple Chancery"/>
              </a:rPr>
              <a:t> no </a:t>
            </a:r>
            <a:r>
              <a:rPr lang="en-US" sz="4400" dirty="0" err="1" smtClean="0">
                <a:latin typeface="Apple Chancery"/>
                <a:cs typeface="Apple Chancery"/>
              </a:rPr>
              <a:t>guardar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bien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las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ovejas</a:t>
            </a:r>
            <a:r>
              <a:rPr lang="en-US" sz="4400" dirty="0" smtClean="0">
                <a:latin typeface="Apple Chancery"/>
                <a:cs typeface="Apple Chancery"/>
              </a:rPr>
              <a:t>. No le </a:t>
            </a:r>
            <a:r>
              <a:rPr lang="en-US" sz="4400" dirty="0" err="1" smtClean="0">
                <a:latin typeface="Apple Chancery"/>
                <a:cs typeface="Apple Chancery"/>
              </a:rPr>
              <a:t>paga</a:t>
            </a:r>
            <a:r>
              <a:rPr lang="en-US" sz="4400" dirty="0" smtClean="0">
                <a:latin typeface="Apple Chancery"/>
                <a:cs typeface="Apple Chancery"/>
              </a:rPr>
              <a:t> a Andrés el </a:t>
            </a:r>
            <a:r>
              <a:rPr lang="en-US" sz="4400" dirty="0" err="1" smtClean="0">
                <a:latin typeface="Apple Chancery"/>
                <a:cs typeface="Apple Chancery"/>
              </a:rPr>
              <a:t>dinero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que</a:t>
            </a:r>
            <a:r>
              <a:rPr lang="en-US" sz="4400" dirty="0" smtClean="0">
                <a:latin typeface="Apple Chancery"/>
                <a:cs typeface="Apple Chancery"/>
              </a:rPr>
              <a:t> le </a:t>
            </a:r>
            <a:r>
              <a:rPr lang="en-US" sz="4400" dirty="0" err="1" smtClean="0">
                <a:latin typeface="Apple Chancery"/>
                <a:cs typeface="Apple Chancery"/>
              </a:rPr>
              <a:t>debe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sino</a:t>
            </a:r>
            <a:r>
              <a:rPr lang="en-US" sz="4400" dirty="0" smtClean="0">
                <a:latin typeface="Apple Chancery"/>
                <a:cs typeface="Apple Chancery"/>
              </a:rPr>
              <a:t> con </a:t>
            </a:r>
            <a:r>
              <a:rPr lang="en-US" sz="4400" dirty="0" err="1" smtClean="0">
                <a:latin typeface="Apple Chancery"/>
                <a:cs typeface="Apple Chancery"/>
              </a:rPr>
              <a:t>golpes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55402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4434" y="-53338"/>
            <a:ext cx="81205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Quién</a:t>
            </a:r>
            <a:r>
              <a:rPr lang="en-US" sz="5400" dirty="0" smtClean="0"/>
              <a:t> </a:t>
            </a:r>
            <a:r>
              <a:rPr lang="en-US" sz="5400" dirty="0" err="1" smtClean="0"/>
              <a:t>es</a:t>
            </a:r>
            <a:r>
              <a:rPr lang="en-US" sz="5400" dirty="0" smtClean="0"/>
              <a:t> </a:t>
            </a:r>
            <a:r>
              <a:rPr lang="en-US" sz="5400" dirty="0" err="1" smtClean="0"/>
              <a:t>Fristón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965797" y="785426"/>
            <a:ext cx="7178203" cy="6186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 err="1" smtClean="0">
                <a:latin typeface="Apple Chancery"/>
                <a:cs typeface="Apple Chancery"/>
              </a:rPr>
              <a:t>Es</a:t>
            </a:r>
            <a:r>
              <a:rPr lang="en-US" sz="4400" i="1" dirty="0" smtClean="0">
                <a:latin typeface="Apple Chancery"/>
                <a:cs typeface="Apple Chancery"/>
              </a:rPr>
              <a:t> el </a:t>
            </a:r>
            <a:r>
              <a:rPr lang="en-US" sz="4400" i="1" dirty="0" err="1" smtClean="0">
                <a:latin typeface="Apple Chancery"/>
                <a:cs typeface="Apple Chancery"/>
              </a:rPr>
              <a:t>encantador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que</a:t>
            </a:r>
            <a:r>
              <a:rPr lang="en-US" sz="4400" i="1" dirty="0" smtClean="0">
                <a:latin typeface="Apple Chancery"/>
                <a:cs typeface="Apple Chancery"/>
              </a:rPr>
              <a:t> le ha </a:t>
            </a:r>
            <a:r>
              <a:rPr lang="en-US" sz="4400" i="1" dirty="0" err="1" smtClean="0">
                <a:latin typeface="Apple Chancery"/>
                <a:cs typeface="Apple Chancery"/>
              </a:rPr>
              <a:t>robado</a:t>
            </a:r>
            <a:r>
              <a:rPr lang="en-US" sz="4400" i="1" dirty="0" smtClean="0">
                <a:latin typeface="Apple Chancery"/>
                <a:cs typeface="Apple Chancery"/>
              </a:rPr>
              <a:t> los </a:t>
            </a:r>
            <a:r>
              <a:rPr lang="en-US" sz="4400" i="1" dirty="0" err="1" smtClean="0">
                <a:latin typeface="Apple Chancery"/>
                <a:cs typeface="Apple Chancery"/>
              </a:rPr>
              <a:t>libros</a:t>
            </a:r>
            <a:r>
              <a:rPr lang="en-US" sz="4400" i="1" dirty="0" smtClean="0">
                <a:latin typeface="Apple Chancery"/>
                <a:cs typeface="Apple Chancery"/>
              </a:rPr>
              <a:t> de </a:t>
            </a:r>
            <a:r>
              <a:rPr lang="en-US" sz="4400" i="1" dirty="0" err="1" smtClean="0">
                <a:latin typeface="Apple Chancery"/>
                <a:cs typeface="Apple Chancery"/>
              </a:rPr>
              <a:t>caballerías</a:t>
            </a:r>
            <a:r>
              <a:rPr lang="en-US" sz="4400" i="1" dirty="0" smtClean="0">
                <a:latin typeface="Apple Chancery"/>
                <a:cs typeface="Apple Chancery"/>
              </a:rPr>
              <a:t> de don </a:t>
            </a:r>
            <a:r>
              <a:rPr lang="en-US" sz="4400" i="1" dirty="0" err="1" smtClean="0">
                <a:latin typeface="Apple Chancery"/>
                <a:cs typeface="Apple Chancery"/>
              </a:rPr>
              <a:t>Quijote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porque</a:t>
            </a:r>
            <a:r>
              <a:rPr lang="en-US" sz="4400" i="1" dirty="0" smtClean="0">
                <a:latin typeface="Apple Chancery"/>
                <a:cs typeface="Apple Chancery"/>
              </a:rPr>
              <a:t> le </a:t>
            </a:r>
            <a:r>
              <a:rPr lang="en-US" sz="4400" i="1" dirty="0" err="1" smtClean="0">
                <a:latin typeface="Apple Chancery"/>
                <a:cs typeface="Apple Chancery"/>
              </a:rPr>
              <a:t>tiene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envidia</a:t>
            </a:r>
            <a:r>
              <a:rPr lang="en-US" sz="4400" i="1" dirty="0" smtClean="0">
                <a:latin typeface="Apple Chancery"/>
                <a:cs typeface="Apple Chancery"/>
              </a:rPr>
              <a:t>. </a:t>
            </a:r>
            <a:r>
              <a:rPr lang="en-US" sz="4400" i="1" dirty="0" err="1" smtClean="0">
                <a:latin typeface="Apple Chancery"/>
                <a:cs typeface="Apple Chancery"/>
              </a:rPr>
              <a:t>Es</a:t>
            </a:r>
            <a:r>
              <a:rPr lang="en-US" sz="4400" i="1" dirty="0" smtClean="0">
                <a:latin typeface="Apple Chancery"/>
                <a:cs typeface="Apple Chancery"/>
              </a:rPr>
              <a:t> el </a:t>
            </a:r>
            <a:r>
              <a:rPr lang="en-US" sz="4400" i="1" dirty="0" err="1" smtClean="0">
                <a:latin typeface="Apple Chancery"/>
                <a:cs typeface="Apple Chancery"/>
              </a:rPr>
              <a:t>enemigo</a:t>
            </a:r>
            <a:r>
              <a:rPr lang="en-US" sz="4400" i="1" dirty="0" smtClean="0">
                <a:latin typeface="Apple Chancery"/>
                <a:cs typeface="Apple Chancery"/>
              </a:rPr>
              <a:t> de don </a:t>
            </a:r>
            <a:r>
              <a:rPr lang="en-US" sz="4400" i="1" dirty="0" err="1" smtClean="0">
                <a:latin typeface="Apple Chancery"/>
                <a:cs typeface="Apple Chancery"/>
              </a:rPr>
              <a:t>Quijote</a:t>
            </a:r>
            <a:r>
              <a:rPr lang="en-US" sz="4400" i="1" dirty="0" smtClean="0">
                <a:latin typeface="Apple Chancery"/>
                <a:cs typeface="Apple Chancery"/>
              </a:rPr>
              <a:t>. En </a:t>
            </a:r>
            <a:r>
              <a:rPr lang="en-US" sz="4400" i="1" dirty="0" err="1" smtClean="0">
                <a:latin typeface="Apple Chancery"/>
                <a:cs typeface="Apple Chancery"/>
              </a:rPr>
              <a:t>realidad</a:t>
            </a:r>
            <a:r>
              <a:rPr lang="en-US" sz="4400" i="1" dirty="0" smtClean="0">
                <a:latin typeface="Apple Chancery"/>
                <a:cs typeface="Apple Chancery"/>
              </a:rPr>
              <a:t> los amigos y la </a:t>
            </a:r>
            <a:r>
              <a:rPr lang="en-US" sz="4400" i="1" dirty="0" err="1" smtClean="0">
                <a:latin typeface="Apple Chancery"/>
                <a:cs typeface="Apple Chancery"/>
              </a:rPr>
              <a:t>familia</a:t>
            </a:r>
            <a:r>
              <a:rPr lang="en-US" sz="4400" i="1" dirty="0" smtClean="0">
                <a:latin typeface="Apple Chancery"/>
                <a:cs typeface="Apple Chancery"/>
              </a:rPr>
              <a:t> lo </a:t>
            </a:r>
            <a:r>
              <a:rPr lang="en-US" sz="4400" i="1" dirty="0" err="1" smtClean="0">
                <a:latin typeface="Apple Chancery"/>
                <a:cs typeface="Apple Chancery"/>
              </a:rPr>
              <a:t>inventan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para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explicar</a:t>
            </a:r>
            <a:r>
              <a:rPr lang="en-US" sz="4400" i="1" dirty="0" smtClean="0">
                <a:latin typeface="Apple Chancery"/>
                <a:cs typeface="Apple Chancery"/>
              </a:rPr>
              <a:t> la </a:t>
            </a:r>
            <a:r>
              <a:rPr lang="en-US" sz="4400" i="1" dirty="0" err="1" smtClean="0">
                <a:latin typeface="Apple Chancery"/>
                <a:cs typeface="Apple Chancery"/>
              </a:rPr>
              <a:t>ausencia</a:t>
            </a:r>
            <a:r>
              <a:rPr lang="en-US" sz="4400" i="1" dirty="0" smtClean="0">
                <a:latin typeface="Apple Chancery"/>
                <a:cs typeface="Apple Chancery"/>
              </a:rPr>
              <a:t> de </a:t>
            </a:r>
            <a:r>
              <a:rPr lang="en-US" sz="4400" i="1" dirty="0" err="1" smtClean="0">
                <a:latin typeface="Apple Chancery"/>
                <a:cs typeface="Apple Chancery"/>
              </a:rPr>
              <a:t>sus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libros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r>
              <a:rPr lang="en-US" sz="4400" dirty="0" smtClean="0"/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90856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42591" y="208050"/>
            <a:ext cx="76861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Cómo</a:t>
            </a:r>
            <a:r>
              <a:rPr lang="en-US" sz="5400" dirty="0" smtClean="0"/>
              <a:t> se </a:t>
            </a:r>
            <a:r>
              <a:rPr lang="en-US" sz="5400" dirty="0" err="1" smtClean="0"/>
              <a:t>llamaban</a:t>
            </a:r>
            <a:r>
              <a:rPr lang="en-US" sz="5400" dirty="0" smtClean="0"/>
              <a:t> los dos </a:t>
            </a:r>
            <a:r>
              <a:rPr lang="en-US" sz="5400" dirty="0" err="1" smtClean="0"/>
              <a:t>personajes</a:t>
            </a:r>
            <a:r>
              <a:rPr lang="en-US" sz="5400" dirty="0" smtClean="0"/>
              <a:t> </a:t>
            </a:r>
            <a:r>
              <a:rPr lang="en-US" sz="5400" dirty="0" err="1" smtClean="0"/>
              <a:t>famosos</a:t>
            </a:r>
            <a:r>
              <a:rPr lang="en-US" sz="5400" dirty="0" smtClean="0"/>
              <a:t> de los </a:t>
            </a:r>
            <a:r>
              <a:rPr lang="en-US" sz="5400" dirty="0" err="1" smtClean="0"/>
              <a:t>libros</a:t>
            </a:r>
            <a:r>
              <a:rPr lang="en-US" sz="5400" dirty="0" smtClean="0"/>
              <a:t> de </a:t>
            </a:r>
            <a:r>
              <a:rPr lang="en-US" sz="5400" dirty="0" err="1" smtClean="0"/>
              <a:t>caballerías</a:t>
            </a:r>
            <a:r>
              <a:rPr lang="en-US" sz="5400" dirty="0"/>
              <a:t> </a:t>
            </a:r>
            <a:r>
              <a:rPr lang="en-US" sz="5400" dirty="0" err="1" smtClean="0"/>
              <a:t>que</a:t>
            </a:r>
            <a:r>
              <a:rPr lang="en-US" sz="5400" dirty="0" smtClean="0"/>
              <a:t> don </a:t>
            </a:r>
            <a:r>
              <a:rPr lang="en-US" sz="5400" dirty="0" err="1" smtClean="0"/>
              <a:t>Quijote</a:t>
            </a:r>
            <a:r>
              <a:rPr lang="en-US" sz="5400" dirty="0" smtClean="0"/>
              <a:t> </a:t>
            </a:r>
            <a:r>
              <a:rPr lang="en-US" sz="5400" dirty="0" err="1" smtClean="0"/>
              <a:t>leía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556477" y="4563703"/>
            <a:ext cx="5898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Apple Chancery"/>
                <a:cs typeface="Apple Chancery"/>
              </a:rPr>
              <a:t>Palmerín</a:t>
            </a:r>
            <a:r>
              <a:rPr lang="en-US" sz="4400" dirty="0" smtClean="0">
                <a:latin typeface="Apple Chancery"/>
                <a:cs typeface="Apple Chancery"/>
              </a:rPr>
              <a:t> de </a:t>
            </a:r>
            <a:r>
              <a:rPr lang="en-US" sz="4400" dirty="0" err="1" smtClean="0">
                <a:latin typeface="Apple Chancery"/>
                <a:cs typeface="Apple Chancery"/>
              </a:rPr>
              <a:t>Inglaterra</a:t>
            </a:r>
            <a:r>
              <a:rPr lang="en-US" sz="4400" dirty="0" smtClean="0">
                <a:latin typeface="Apple Chancery"/>
                <a:cs typeface="Apple Chancery"/>
              </a:rPr>
              <a:t> y </a:t>
            </a:r>
            <a:r>
              <a:rPr lang="en-US" sz="4400" dirty="0" err="1" smtClean="0">
                <a:latin typeface="Apple Chancery"/>
                <a:cs typeface="Apple Chancery"/>
              </a:rPr>
              <a:t>Amadís</a:t>
            </a:r>
            <a:r>
              <a:rPr lang="en-US" sz="4400" dirty="0" smtClean="0">
                <a:latin typeface="Apple Chancery"/>
                <a:cs typeface="Apple Chancery"/>
              </a:rPr>
              <a:t> de </a:t>
            </a:r>
            <a:r>
              <a:rPr lang="en-US" sz="4400" dirty="0" err="1" smtClean="0">
                <a:latin typeface="Apple Chancery"/>
                <a:cs typeface="Apple Chancery"/>
              </a:rPr>
              <a:t>Gaula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87867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747" y="4355307"/>
            <a:ext cx="8562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Apple Chancery"/>
                <a:cs typeface="Apple Chancery"/>
              </a:rPr>
              <a:t>Leía</a:t>
            </a:r>
            <a:r>
              <a:rPr lang="en-US" sz="4800" smtClean="0">
                <a:latin typeface="Apple Chancery"/>
                <a:cs typeface="Apple Chancery"/>
              </a:rPr>
              <a:t> tantos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libros</a:t>
            </a:r>
            <a:r>
              <a:rPr lang="en-US" sz="4800" dirty="0" smtClean="0">
                <a:latin typeface="Apple Chancery"/>
                <a:cs typeface="Apple Chancery"/>
              </a:rPr>
              <a:t> de </a:t>
            </a:r>
            <a:r>
              <a:rPr lang="en-US" sz="4800" dirty="0" err="1" smtClean="0">
                <a:latin typeface="Apple Chancery"/>
                <a:cs typeface="Apple Chancery"/>
              </a:rPr>
              <a:t>caballerías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6469" y="205226"/>
            <a:ext cx="85865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¿</a:t>
            </a:r>
            <a:r>
              <a:rPr lang="en-US" sz="7200" dirty="0" err="1" smtClean="0"/>
              <a:t>Por</a:t>
            </a:r>
            <a:r>
              <a:rPr lang="en-US" sz="7200" dirty="0" smtClean="0"/>
              <a:t> </a:t>
            </a:r>
            <a:r>
              <a:rPr lang="en-US" sz="7200" dirty="0" err="1" smtClean="0"/>
              <a:t>qué</a:t>
            </a:r>
            <a:r>
              <a:rPr lang="en-US" sz="7200" dirty="0" smtClean="0"/>
              <a:t> don </a:t>
            </a:r>
            <a:r>
              <a:rPr lang="en-US" sz="7200" dirty="0" err="1" smtClean="0"/>
              <a:t>Quijote</a:t>
            </a:r>
            <a:r>
              <a:rPr lang="en-US" sz="7200" dirty="0" smtClean="0"/>
              <a:t> </a:t>
            </a:r>
            <a:r>
              <a:rPr lang="en-US" sz="7200" dirty="0" err="1" smtClean="0"/>
              <a:t>perdió</a:t>
            </a:r>
            <a:r>
              <a:rPr lang="en-US" sz="7200" dirty="0" smtClean="0"/>
              <a:t> </a:t>
            </a:r>
            <a:r>
              <a:rPr lang="en-US" sz="7200" dirty="0" err="1" smtClean="0"/>
              <a:t>su</a:t>
            </a:r>
            <a:r>
              <a:rPr lang="en-US" sz="7200" dirty="0" smtClean="0"/>
              <a:t> </a:t>
            </a:r>
            <a:r>
              <a:rPr lang="en-US" sz="7200" dirty="0" err="1" smtClean="0"/>
              <a:t>juicio</a:t>
            </a:r>
            <a:r>
              <a:rPr lang="en-US" sz="7200" dirty="0" smtClean="0"/>
              <a:t>?</a:t>
            </a:r>
            <a:endParaRPr lang="en-US" sz="72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40" y="3606840"/>
            <a:ext cx="1099432" cy="7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76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2-Point Star 3"/>
          <p:cNvSpPr/>
          <p:nvPr/>
        </p:nvSpPr>
        <p:spPr>
          <a:xfrm>
            <a:off x="100254" y="183824"/>
            <a:ext cx="8956024" cy="6590615"/>
          </a:xfrm>
          <a:prstGeom prst="star32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54953" y="1888405"/>
            <a:ext cx="50461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Harrington"/>
                <a:cs typeface="Harrington"/>
                <a:hlinkClick r:id="rId3" action="ppaction://hlinksldjump"/>
              </a:rPr>
              <a:t>Doble</a:t>
            </a:r>
            <a:r>
              <a:rPr lang="en-US" sz="9600" dirty="0" smtClean="0">
                <a:latin typeface="Harrington"/>
                <a:cs typeface="Harrington"/>
                <a:hlinkClick r:id="rId3" action="ppaction://hlinksldjump"/>
              </a:rPr>
              <a:t> </a:t>
            </a:r>
            <a:r>
              <a:rPr lang="en-US" sz="9600" dirty="0" err="1" smtClean="0">
                <a:latin typeface="Harrington"/>
                <a:cs typeface="Harrington"/>
                <a:hlinkClick r:id="rId3" action="ppaction://hlinksldjump"/>
              </a:rPr>
              <a:t>Doble</a:t>
            </a:r>
            <a:endParaRPr lang="en-US" sz="9600" dirty="0">
              <a:latin typeface="Harrington"/>
              <a:cs typeface="Harrington"/>
            </a:endParaRPr>
          </a:p>
        </p:txBody>
      </p:sp>
    </p:spTree>
    <p:extLst>
      <p:ext uri="{BB962C8B-B14F-4D97-AF65-F5344CB8AC3E}">
        <p14:creationId xmlns:p14="http://schemas.microsoft.com/office/powerpoint/2010/main" val="3813443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Arrow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4" name="Arrow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9506"/>
            <a:ext cx="89906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/>
              <a:t>¿</a:t>
            </a:r>
            <a:r>
              <a:rPr lang="en-US" sz="8000" dirty="0" err="1" smtClean="0"/>
              <a:t>Qué</a:t>
            </a:r>
            <a:r>
              <a:rPr lang="en-US" sz="8000" dirty="0" smtClean="0"/>
              <a:t> </a:t>
            </a:r>
            <a:r>
              <a:rPr lang="en-US" sz="8000" dirty="0" err="1" smtClean="0"/>
              <a:t>significado</a:t>
            </a:r>
            <a:r>
              <a:rPr lang="en-US" sz="8000" dirty="0" smtClean="0"/>
              <a:t> </a:t>
            </a:r>
            <a:r>
              <a:rPr lang="en-US" sz="8000" dirty="0" err="1" smtClean="0"/>
              <a:t>tiene</a:t>
            </a:r>
            <a:r>
              <a:rPr lang="en-US" sz="8000" dirty="0" smtClean="0"/>
              <a:t> el </a:t>
            </a:r>
            <a:r>
              <a:rPr lang="en-US" sz="8000" dirty="0" err="1" smtClean="0"/>
              <a:t>nombre</a:t>
            </a:r>
            <a:r>
              <a:rPr lang="en-US" sz="8000" dirty="0" smtClean="0"/>
              <a:t> del </a:t>
            </a:r>
            <a:r>
              <a:rPr lang="en-US" sz="8000" dirty="0" err="1" smtClean="0"/>
              <a:t>caballo</a:t>
            </a:r>
            <a:r>
              <a:rPr lang="en-US" sz="8000" dirty="0" smtClean="0"/>
              <a:t>?</a:t>
            </a:r>
            <a:endParaRPr lang="en-US" sz="8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024444"/>
            <a:ext cx="1099432" cy="748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33231" y="3955158"/>
            <a:ext cx="7684263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pple Chancery"/>
                <a:cs typeface="Apple Chancery"/>
              </a:rPr>
              <a:t>Antes </a:t>
            </a:r>
            <a:r>
              <a:rPr lang="en-US" sz="3600" dirty="0" err="1" smtClean="0">
                <a:latin typeface="Apple Chancery"/>
                <a:cs typeface="Apple Chancery"/>
              </a:rPr>
              <a:t>fue</a:t>
            </a:r>
            <a:r>
              <a:rPr lang="en-US" sz="3600" dirty="0" smtClean="0">
                <a:latin typeface="Apple Chancery"/>
                <a:cs typeface="Apple Chancery"/>
              </a:rPr>
              <a:t> un </a:t>
            </a:r>
            <a:r>
              <a:rPr lang="en-US" sz="3600" dirty="0" err="1" smtClean="0">
                <a:latin typeface="Apple Chancery"/>
                <a:cs typeface="Apple Chancery"/>
              </a:rPr>
              <a:t>rocín</a:t>
            </a:r>
            <a:r>
              <a:rPr lang="en-US" sz="3600" dirty="0" smtClean="0">
                <a:latin typeface="Apple Chancery"/>
                <a:cs typeface="Apple Chancery"/>
              </a:rPr>
              <a:t> y </a:t>
            </a:r>
            <a:r>
              <a:rPr lang="en-US" sz="3600" dirty="0" err="1" smtClean="0">
                <a:latin typeface="Apple Chancery"/>
                <a:cs typeface="Apple Chancery"/>
              </a:rPr>
              <a:t>ahora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el </a:t>
            </a:r>
            <a:r>
              <a:rPr lang="en-US" sz="3600" dirty="0" err="1" smtClean="0">
                <a:latin typeface="Apple Chancery"/>
                <a:cs typeface="Apple Chancery"/>
              </a:rPr>
              <a:t>mejor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caballo</a:t>
            </a:r>
            <a:r>
              <a:rPr lang="en-US" sz="3600" dirty="0" smtClean="0">
                <a:latin typeface="Apple Chancery"/>
                <a:cs typeface="Apple Chancery"/>
              </a:rPr>
              <a:t> del </a:t>
            </a:r>
            <a:r>
              <a:rPr lang="en-US" sz="3600" dirty="0" err="1" smtClean="0">
                <a:latin typeface="Apple Chancery"/>
                <a:cs typeface="Apple Chancery"/>
              </a:rPr>
              <a:t>mundo</a:t>
            </a:r>
            <a:r>
              <a:rPr lang="en-US" sz="3600" dirty="0" smtClean="0">
                <a:latin typeface="Apple Chancery"/>
                <a:cs typeface="Apple Chancery"/>
              </a:rPr>
              <a:t> y </a:t>
            </a:r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a</a:t>
            </a:r>
            <a:r>
              <a:rPr lang="en-US" sz="3600" dirty="0" smtClean="0">
                <a:latin typeface="Apple Chancery"/>
                <a:cs typeface="Apple Chancery"/>
              </a:rPr>
              <a:t>ntes y </a:t>
            </a:r>
            <a:r>
              <a:rPr lang="en-US" sz="3600" dirty="0" err="1" smtClean="0">
                <a:latin typeface="Apple Chancery"/>
                <a:cs typeface="Apple Chancery"/>
              </a:rPr>
              <a:t>primero</a:t>
            </a:r>
            <a:r>
              <a:rPr lang="en-US" sz="3600" dirty="0" smtClean="0">
                <a:latin typeface="Apple Chancery"/>
                <a:cs typeface="Apple Chancery"/>
              </a:rPr>
              <a:t> de </a:t>
            </a:r>
            <a:r>
              <a:rPr lang="en-US" sz="3600" dirty="0" err="1" smtClean="0">
                <a:latin typeface="Apple Chancery"/>
                <a:cs typeface="Apple Chancery"/>
              </a:rPr>
              <a:t>todos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smtClean="0">
                <a:latin typeface="Apple Chancery"/>
                <a:cs typeface="Apple Chancery"/>
              </a:rPr>
              <a:t>los </a:t>
            </a:r>
            <a:r>
              <a:rPr lang="en-US" sz="3600" dirty="0" err="1" smtClean="0">
                <a:latin typeface="Apple Chancery"/>
                <a:cs typeface="Apple Chancery"/>
              </a:rPr>
              <a:t>otros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caballos</a:t>
            </a:r>
            <a:r>
              <a:rPr lang="en-US" sz="3600" dirty="0" smtClean="0">
                <a:latin typeface="Apple Chancery"/>
                <a:cs typeface="Apple Chancery"/>
              </a:rPr>
              <a:t>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496253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16569"/>
            <a:ext cx="90339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Quiénes</a:t>
            </a:r>
            <a:r>
              <a:rPr lang="en-US" sz="6600" dirty="0" smtClean="0"/>
              <a:t> son los amigos de don </a:t>
            </a:r>
            <a:r>
              <a:rPr lang="en-US" sz="6600" dirty="0" err="1" smtClean="0"/>
              <a:t>Quijote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3988328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54616" y="3061169"/>
            <a:ext cx="71796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pple Chancery"/>
                <a:cs typeface="Apple Chancery"/>
              </a:rPr>
              <a:t>El </a:t>
            </a:r>
            <a:r>
              <a:rPr lang="en-US" sz="4000" dirty="0" err="1" smtClean="0">
                <a:latin typeface="Apple Chancery"/>
                <a:cs typeface="Apple Chancery"/>
              </a:rPr>
              <a:t>cura</a:t>
            </a:r>
            <a:r>
              <a:rPr lang="en-US" sz="4000" dirty="0" smtClean="0">
                <a:latin typeface="Apple Chancery"/>
                <a:cs typeface="Apple Chancery"/>
              </a:rPr>
              <a:t> y </a:t>
            </a:r>
            <a:r>
              <a:rPr lang="en-US" sz="4000" dirty="0" err="1" smtClean="0">
                <a:latin typeface="Apple Chancery"/>
                <a:cs typeface="Apple Chancery"/>
              </a:rPr>
              <a:t>Nicolás</a:t>
            </a:r>
            <a:r>
              <a:rPr lang="en-US" sz="4000" dirty="0" smtClean="0">
                <a:latin typeface="Apple Chancery"/>
                <a:cs typeface="Apple Chancery"/>
              </a:rPr>
              <a:t> el </a:t>
            </a:r>
            <a:r>
              <a:rPr lang="en-US" sz="4000" dirty="0" err="1" smtClean="0">
                <a:latin typeface="Apple Chancery"/>
                <a:cs typeface="Apple Chancery"/>
              </a:rPr>
              <a:t>barbero</a:t>
            </a:r>
            <a:r>
              <a:rPr lang="en-US" sz="4000" dirty="0" smtClean="0">
                <a:latin typeface="Apple Chancery"/>
                <a:cs typeface="Apple Chancery"/>
              </a:rPr>
              <a:t> son </a:t>
            </a:r>
            <a:r>
              <a:rPr lang="en-US" sz="4000" dirty="0" err="1" smtClean="0">
                <a:latin typeface="Apple Chancery"/>
                <a:cs typeface="Apple Chancery"/>
              </a:rPr>
              <a:t>sus</a:t>
            </a:r>
            <a:r>
              <a:rPr lang="en-US" sz="4000" dirty="0" smtClean="0">
                <a:latin typeface="Apple Chancery"/>
                <a:cs typeface="Apple Chancery"/>
              </a:rPr>
              <a:t> amigos.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446022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83822"/>
            <a:ext cx="92504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¿</a:t>
            </a:r>
            <a:r>
              <a:rPr lang="en-US" sz="7200" dirty="0" err="1" smtClean="0"/>
              <a:t>Qué</a:t>
            </a:r>
            <a:r>
              <a:rPr lang="en-US" sz="7200" dirty="0" smtClean="0"/>
              <a:t> </a:t>
            </a:r>
            <a:r>
              <a:rPr lang="en-US" sz="7200" dirty="0" err="1" smtClean="0"/>
              <a:t>decidió</a:t>
            </a:r>
            <a:r>
              <a:rPr lang="en-US" sz="7200" dirty="0" smtClean="0"/>
              <a:t> </a:t>
            </a:r>
            <a:r>
              <a:rPr lang="en-US" sz="7200" dirty="0" err="1" smtClean="0"/>
              <a:t>hacer</a:t>
            </a:r>
            <a:r>
              <a:rPr lang="en-US" sz="7200" dirty="0" smtClean="0"/>
              <a:t> don </a:t>
            </a:r>
            <a:r>
              <a:rPr lang="en-US" sz="7200" dirty="0" err="1" smtClean="0"/>
              <a:t>Quijote</a:t>
            </a:r>
            <a:r>
              <a:rPr lang="en-US" sz="7200" dirty="0" smtClean="0"/>
              <a:t>?</a:t>
            </a:r>
            <a:endParaRPr lang="en-US" sz="72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05940" y="3376551"/>
            <a:ext cx="70280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pple Chancery"/>
                <a:cs typeface="Apple Chancery"/>
              </a:rPr>
              <a:t>Decidió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hacerse</a:t>
            </a:r>
            <a:r>
              <a:rPr lang="en-US" sz="4000" dirty="0" smtClean="0">
                <a:latin typeface="Apple Chancery"/>
                <a:cs typeface="Apple Chancery"/>
              </a:rPr>
              <a:t> caballero andante y </a:t>
            </a:r>
            <a:r>
              <a:rPr lang="en-US" sz="4000" dirty="0" err="1" smtClean="0">
                <a:latin typeface="Apple Chancery"/>
                <a:cs typeface="Apple Chancery"/>
              </a:rPr>
              <a:t>buscar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aventuras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como</a:t>
            </a:r>
            <a:r>
              <a:rPr lang="en-US" sz="4000" dirty="0" smtClean="0">
                <a:latin typeface="Apple Chancery"/>
                <a:cs typeface="Apple Chancery"/>
              </a:rPr>
              <a:t> los caballeros en los </a:t>
            </a:r>
            <a:r>
              <a:rPr lang="en-US" sz="4000" dirty="0" err="1" smtClean="0">
                <a:latin typeface="Apple Chancery"/>
                <a:cs typeface="Apple Chancery"/>
              </a:rPr>
              <a:t>libros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caballerías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91444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1143" y="668462"/>
            <a:ext cx="81205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Qué</a:t>
            </a:r>
            <a:r>
              <a:rPr lang="en-US" sz="6000" dirty="0" smtClean="0"/>
              <a:t> </a:t>
            </a:r>
            <a:r>
              <a:rPr lang="en-US" sz="6000" dirty="0" err="1" smtClean="0"/>
              <a:t>interpretación</a:t>
            </a:r>
            <a:r>
              <a:rPr lang="en-US" sz="6000" dirty="0" smtClean="0"/>
              <a:t> </a:t>
            </a:r>
            <a:r>
              <a:rPr lang="en-US" sz="6000" dirty="0" err="1" smtClean="0"/>
              <a:t>tuvo</a:t>
            </a:r>
            <a:r>
              <a:rPr lang="en-US" sz="6000" dirty="0" smtClean="0"/>
              <a:t> </a:t>
            </a:r>
            <a:r>
              <a:rPr lang="en-US" sz="6000" dirty="0" smtClean="0"/>
              <a:t>don </a:t>
            </a:r>
            <a:r>
              <a:rPr lang="en-US" sz="6000" dirty="0" err="1" smtClean="0"/>
              <a:t>Quijote</a:t>
            </a:r>
            <a:r>
              <a:rPr lang="en-US" sz="6000" dirty="0" smtClean="0"/>
              <a:t> de la </a:t>
            </a:r>
            <a:r>
              <a:rPr lang="en-US" sz="6000" dirty="0" err="1" smtClean="0"/>
              <a:t>venta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72932" y="4179334"/>
            <a:ext cx="6098785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Apple Chancery"/>
                <a:cs typeface="Apple Chancery"/>
              </a:rPr>
              <a:t>Pens</a:t>
            </a:r>
            <a:r>
              <a:rPr lang="en-US" sz="5400" dirty="0" err="1" smtClean="0">
                <a:latin typeface="Apple Chancery"/>
                <a:cs typeface="Apple Chancery"/>
              </a:rPr>
              <a:t>ó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que</a:t>
            </a:r>
            <a:r>
              <a:rPr lang="en-US" sz="5400" dirty="0" smtClean="0">
                <a:latin typeface="Apple Chancery"/>
                <a:cs typeface="Apple Chancery"/>
              </a:rPr>
              <a:t> era un </a:t>
            </a:r>
            <a:r>
              <a:rPr lang="en-US" sz="5400" dirty="0" err="1" smtClean="0">
                <a:latin typeface="Apple Chancery"/>
                <a:cs typeface="Apple Chancery"/>
              </a:rPr>
              <a:t>castillo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918334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826</Words>
  <Application>Microsoft Macintosh PowerPoint</Application>
  <PresentationFormat>On-screen Show (4:3)</PresentationFormat>
  <Paragraphs>102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Apple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LCMR SD</dc:creator>
  <cp:lastModifiedBy>LCMR SD</cp:lastModifiedBy>
  <cp:revision>18</cp:revision>
  <dcterms:created xsi:type="dcterms:W3CDTF">2017-04-27T14:44:33Z</dcterms:created>
  <dcterms:modified xsi:type="dcterms:W3CDTF">2017-04-28T17:08:25Z</dcterms:modified>
</cp:coreProperties>
</file>